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3"/>
    <p:sldId id="257" r:id="rId24"/>
    <p:sldId id="258" r:id="rId25"/>
    <p:sldId id="259" r:id="rId2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Intro Rust Baseline Shade" charset="1" panose="00000500000000000000"/>
      <p:regular r:id="rId10"/>
    </p:embeddedFont>
    <p:embeddedFont>
      <p:font typeface="Fraunces" charset="1" panose="00000000000000000000"/>
      <p:regular r:id="rId11"/>
    </p:embeddedFont>
    <p:embeddedFont>
      <p:font typeface="Fraunces Bold" charset="1" panose="00000000000000000000"/>
      <p:regular r:id="rId12"/>
    </p:embeddedFont>
    <p:embeddedFont>
      <p:font typeface="Fraunces Italics" charset="1" panose="00000000000000000000"/>
      <p:regular r:id="rId13"/>
    </p:embeddedFont>
    <p:embeddedFont>
      <p:font typeface="Fraunces Bold Italics" charset="1" panose="00000000000000000000"/>
      <p:regular r:id="rId14"/>
    </p:embeddedFont>
    <p:embeddedFont>
      <p:font typeface="Fraunces Thin" charset="1" panose="00000000000000000000"/>
      <p:regular r:id="rId15"/>
    </p:embeddedFont>
    <p:embeddedFont>
      <p:font typeface="Fraunces Thin Italics" charset="1" panose="00000000000000000000"/>
      <p:regular r:id="rId16"/>
    </p:embeddedFont>
    <p:embeddedFont>
      <p:font typeface="Fraunces Light" charset="1" panose="00000000000000000000"/>
      <p:regular r:id="rId17"/>
    </p:embeddedFont>
    <p:embeddedFont>
      <p:font typeface="Fraunces Light Italics" charset="1" panose="00000000000000000000"/>
      <p:regular r:id="rId18"/>
    </p:embeddedFont>
    <p:embeddedFont>
      <p:font typeface="Fraunces Semi-Bold" charset="1" panose="00000000000000000000"/>
      <p:regular r:id="rId19"/>
    </p:embeddedFont>
    <p:embeddedFont>
      <p:font typeface="Fraunces Semi-Bold Italics" charset="1" panose="00000000000000000000"/>
      <p:regular r:id="rId20"/>
    </p:embeddedFont>
    <p:embeddedFont>
      <p:font typeface="Fraunces Heavy" charset="1" panose="00000000000000000000"/>
      <p:regular r:id="rId21"/>
    </p:embeddedFont>
    <p:embeddedFont>
      <p:font typeface="Fraunces Heavy Italics" charset="1" panose="000000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slides/slide1.xml" Type="http://schemas.openxmlformats.org/officeDocument/2006/relationships/slide"/><Relationship Id="rId24" Target="slides/slide2.xml" Type="http://schemas.openxmlformats.org/officeDocument/2006/relationships/slide"/><Relationship Id="rId25" Target="slides/slide3.xml" Type="http://schemas.openxmlformats.org/officeDocument/2006/relationships/slide"/><Relationship Id="rId26" Target="slides/slide4.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15.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3111" r="0" b="-13111"/>
            </a:stretch>
          </a:blipFill>
        </p:spPr>
      </p:sp>
      <p:sp>
        <p:nvSpPr>
          <p:cNvPr name="Freeform 3" id="3"/>
          <p:cNvSpPr/>
          <p:nvPr/>
        </p:nvSpPr>
        <p:spPr>
          <a:xfrm flipH="false" flipV="false" rot="0">
            <a:off x="3876107" y="725055"/>
            <a:ext cx="10535785" cy="8836890"/>
          </a:xfrm>
          <a:custGeom>
            <a:avLst/>
            <a:gdLst/>
            <a:ahLst/>
            <a:cxnLst/>
            <a:rect r="r" b="b" t="t" l="l"/>
            <a:pathLst>
              <a:path h="8836890" w="10535785">
                <a:moveTo>
                  <a:pt x="0" y="0"/>
                </a:moveTo>
                <a:lnTo>
                  <a:pt x="10535786" y="0"/>
                </a:lnTo>
                <a:lnTo>
                  <a:pt x="10535786" y="8836890"/>
                </a:lnTo>
                <a:lnTo>
                  <a:pt x="0" y="883689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7343670" y="3923044"/>
            <a:ext cx="3600659" cy="2250412"/>
          </a:xfrm>
          <a:custGeom>
            <a:avLst/>
            <a:gdLst/>
            <a:ahLst/>
            <a:cxnLst/>
            <a:rect r="r" b="b" t="t" l="l"/>
            <a:pathLst>
              <a:path h="2250412" w="3600659">
                <a:moveTo>
                  <a:pt x="0" y="0"/>
                </a:moveTo>
                <a:lnTo>
                  <a:pt x="3600660" y="0"/>
                </a:lnTo>
                <a:lnTo>
                  <a:pt x="3600660" y="2250412"/>
                </a:lnTo>
                <a:lnTo>
                  <a:pt x="0" y="22504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647700" y="647700"/>
            <a:ext cx="2847407" cy="2847407"/>
          </a:xfrm>
          <a:custGeom>
            <a:avLst/>
            <a:gdLst/>
            <a:ahLst/>
            <a:cxnLst/>
            <a:rect r="r" b="b" t="t" l="l"/>
            <a:pathLst>
              <a:path h="2847407" w="2847407">
                <a:moveTo>
                  <a:pt x="0" y="0"/>
                </a:moveTo>
                <a:lnTo>
                  <a:pt x="2847407" y="0"/>
                </a:lnTo>
                <a:lnTo>
                  <a:pt x="2847407" y="2847407"/>
                </a:lnTo>
                <a:lnTo>
                  <a:pt x="0" y="28474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10800000">
            <a:off x="14792893" y="6791893"/>
            <a:ext cx="2847407" cy="2847407"/>
          </a:xfrm>
          <a:custGeom>
            <a:avLst/>
            <a:gdLst/>
            <a:ahLst/>
            <a:cxnLst/>
            <a:rect r="r" b="b" t="t" l="l"/>
            <a:pathLst>
              <a:path h="2847407" w="2847407">
                <a:moveTo>
                  <a:pt x="0" y="0"/>
                </a:moveTo>
                <a:lnTo>
                  <a:pt x="2847407" y="0"/>
                </a:lnTo>
                <a:lnTo>
                  <a:pt x="2847407" y="2847407"/>
                </a:lnTo>
                <a:lnTo>
                  <a:pt x="0" y="28474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5400000">
            <a:off x="647700" y="6791893"/>
            <a:ext cx="2847407" cy="2847407"/>
          </a:xfrm>
          <a:custGeom>
            <a:avLst/>
            <a:gdLst/>
            <a:ahLst/>
            <a:cxnLst/>
            <a:rect r="r" b="b" t="t" l="l"/>
            <a:pathLst>
              <a:path h="2847407" w="2847407">
                <a:moveTo>
                  <a:pt x="0" y="0"/>
                </a:moveTo>
                <a:lnTo>
                  <a:pt x="2847407" y="0"/>
                </a:lnTo>
                <a:lnTo>
                  <a:pt x="2847407" y="2847407"/>
                </a:lnTo>
                <a:lnTo>
                  <a:pt x="0" y="28474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5400000">
            <a:off x="14792893" y="647700"/>
            <a:ext cx="2847407" cy="2847407"/>
          </a:xfrm>
          <a:custGeom>
            <a:avLst/>
            <a:gdLst/>
            <a:ahLst/>
            <a:cxnLst/>
            <a:rect r="r" b="b" t="t" l="l"/>
            <a:pathLst>
              <a:path h="2847407" w="2847407">
                <a:moveTo>
                  <a:pt x="0" y="0"/>
                </a:moveTo>
                <a:lnTo>
                  <a:pt x="2847407" y="0"/>
                </a:lnTo>
                <a:lnTo>
                  <a:pt x="2847407" y="2847407"/>
                </a:lnTo>
                <a:lnTo>
                  <a:pt x="0" y="28474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10800000">
            <a:off x="647700" y="5720486"/>
            <a:ext cx="4297918" cy="811232"/>
          </a:xfrm>
          <a:custGeom>
            <a:avLst/>
            <a:gdLst/>
            <a:ahLst/>
            <a:cxnLst/>
            <a:rect r="r" b="b" t="t" l="l"/>
            <a:pathLst>
              <a:path h="811232" w="4297918">
                <a:moveTo>
                  <a:pt x="0" y="0"/>
                </a:moveTo>
                <a:lnTo>
                  <a:pt x="4297918" y="0"/>
                </a:lnTo>
                <a:lnTo>
                  <a:pt x="4297918" y="811232"/>
                </a:lnTo>
                <a:lnTo>
                  <a:pt x="0" y="81123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13723382" y="4018294"/>
            <a:ext cx="3535918" cy="667405"/>
          </a:xfrm>
          <a:custGeom>
            <a:avLst/>
            <a:gdLst/>
            <a:ahLst/>
            <a:cxnLst/>
            <a:rect r="r" b="b" t="t" l="l"/>
            <a:pathLst>
              <a:path h="667405" w="3535918">
                <a:moveTo>
                  <a:pt x="0" y="0"/>
                </a:moveTo>
                <a:lnTo>
                  <a:pt x="3535918" y="0"/>
                </a:lnTo>
                <a:lnTo>
                  <a:pt x="3535918" y="667405"/>
                </a:lnTo>
                <a:lnTo>
                  <a:pt x="0" y="6674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true" rot="-10800000">
            <a:off x="647700" y="3755282"/>
            <a:ext cx="4297918" cy="811232"/>
          </a:xfrm>
          <a:custGeom>
            <a:avLst/>
            <a:gdLst/>
            <a:ahLst/>
            <a:cxnLst/>
            <a:rect r="r" b="b" t="t" l="l"/>
            <a:pathLst>
              <a:path h="811232" w="4297918">
                <a:moveTo>
                  <a:pt x="0" y="811232"/>
                </a:moveTo>
                <a:lnTo>
                  <a:pt x="4297918" y="811232"/>
                </a:lnTo>
                <a:lnTo>
                  <a:pt x="4297918" y="0"/>
                </a:lnTo>
                <a:lnTo>
                  <a:pt x="0" y="0"/>
                </a:lnTo>
                <a:lnTo>
                  <a:pt x="0" y="811232"/>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true" rot="0">
            <a:off x="13723382" y="5601301"/>
            <a:ext cx="3535918" cy="667405"/>
          </a:xfrm>
          <a:custGeom>
            <a:avLst/>
            <a:gdLst/>
            <a:ahLst/>
            <a:cxnLst/>
            <a:rect r="r" b="b" t="t" l="l"/>
            <a:pathLst>
              <a:path h="667405" w="3535918">
                <a:moveTo>
                  <a:pt x="0" y="667405"/>
                </a:moveTo>
                <a:lnTo>
                  <a:pt x="3535918" y="667405"/>
                </a:lnTo>
                <a:lnTo>
                  <a:pt x="3535918" y="0"/>
                </a:lnTo>
                <a:lnTo>
                  <a:pt x="0" y="0"/>
                </a:lnTo>
                <a:lnTo>
                  <a:pt x="0" y="667405"/>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5259731" y="5028563"/>
            <a:ext cx="7768538" cy="2891986"/>
          </a:xfrm>
          <a:prstGeom prst="rect">
            <a:avLst/>
          </a:prstGeom>
        </p:spPr>
        <p:txBody>
          <a:bodyPr anchor="t" rtlCol="false" tIns="0" lIns="0" bIns="0" rIns="0">
            <a:spAutoFit/>
          </a:bodyPr>
          <a:lstStyle/>
          <a:p>
            <a:pPr algn="ctr">
              <a:lnSpc>
                <a:spcPts val="16944"/>
              </a:lnSpc>
            </a:pPr>
            <a:r>
              <a:rPr lang="en-US" sz="12103" spc="-205">
                <a:solidFill>
                  <a:srgbClr val="2D2D2D"/>
                </a:solidFill>
                <a:latin typeface="Intro Rust Baseline Shade"/>
              </a:rPr>
              <a:t>1839-1915</a:t>
            </a:r>
          </a:p>
        </p:txBody>
      </p:sp>
      <p:sp>
        <p:nvSpPr>
          <p:cNvPr name="TextBox 14" id="14"/>
          <p:cNvSpPr txBox="true"/>
          <p:nvPr/>
        </p:nvSpPr>
        <p:spPr>
          <a:xfrm rot="0">
            <a:off x="4678116" y="2222326"/>
            <a:ext cx="8931769" cy="3299043"/>
          </a:xfrm>
          <a:prstGeom prst="rect">
            <a:avLst/>
          </a:prstGeom>
        </p:spPr>
        <p:txBody>
          <a:bodyPr anchor="t" rtlCol="false" tIns="0" lIns="0" bIns="0" rIns="0">
            <a:spAutoFit/>
          </a:bodyPr>
          <a:lstStyle/>
          <a:p>
            <a:pPr algn="ctr">
              <a:lnSpc>
                <a:spcPts val="12319"/>
              </a:lnSpc>
            </a:pPr>
            <a:r>
              <a:rPr lang="en-US" sz="8799" spc="-149">
                <a:solidFill>
                  <a:srgbClr val="2D2D2D"/>
                </a:solidFill>
                <a:latin typeface="Intro Rust Baseline Shade"/>
              </a:rPr>
              <a:t>Robert Smalls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3111" r="0" b="-13111"/>
            </a:stretch>
          </a:blipFill>
        </p:spPr>
      </p:sp>
      <p:sp>
        <p:nvSpPr>
          <p:cNvPr name="Freeform 3" id="3"/>
          <p:cNvSpPr/>
          <p:nvPr/>
        </p:nvSpPr>
        <p:spPr>
          <a:xfrm flipH="false" flipV="false" rot="0">
            <a:off x="12016644" y="1028700"/>
            <a:ext cx="5000867" cy="5003979"/>
          </a:xfrm>
          <a:custGeom>
            <a:avLst/>
            <a:gdLst/>
            <a:ahLst/>
            <a:cxnLst/>
            <a:rect r="r" b="b" t="t" l="l"/>
            <a:pathLst>
              <a:path h="5003979" w="5000867">
                <a:moveTo>
                  <a:pt x="0" y="0"/>
                </a:moveTo>
                <a:lnTo>
                  <a:pt x="5000868" y="0"/>
                </a:lnTo>
                <a:lnTo>
                  <a:pt x="5000868" y="5003979"/>
                </a:lnTo>
                <a:lnTo>
                  <a:pt x="0" y="50039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2748840" y="1762459"/>
            <a:ext cx="3536476" cy="3536462"/>
            <a:chOff x="0" y="0"/>
            <a:chExt cx="6350000" cy="6349975"/>
          </a:xfrm>
        </p:grpSpPr>
        <p:sp>
          <p:nvSpPr>
            <p:cNvPr name="Freeform 5" id="5"/>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38888" t="0" r="-38888" b="0"/>
              </a:stretch>
            </a:blipFill>
          </p:spPr>
        </p:sp>
      </p:grpSp>
      <p:sp>
        <p:nvSpPr>
          <p:cNvPr name="TextBox 6" id="6"/>
          <p:cNvSpPr txBox="true"/>
          <p:nvPr/>
        </p:nvSpPr>
        <p:spPr>
          <a:xfrm rot="0">
            <a:off x="11027510" y="6258791"/>
            <a:ext cx="6979136" cy="625602"/>
          </a:xfrm>
          <a:prstGeom prst="rect">
            <a:avLst/>
          </a:prstGeom>
        </p:spPr>
        <p:txBody>
          <a:bodyPr anchor="t" rtlCol="false" tIns="0" lIns="0" bIns="0" rIns="0">
            <a:spAutoFit/>
          </a:bodyPr>
          <a:lstStyle/>
          <a:p>
            <a:pPr algn="ctr">
              <a:lnSpc>
                <a:spcPts val="4914"/>
              </a:lnSpc>
              <a:spcBef>
                <a:spcPct val="0"/>
              </a:spcBef>
            </a:pPr>
            <a:r>
              <a:rPr lang="en-US" sz="4200" spc="-84">
                <a:solidFill>
                  <a:srgbClr val="2D2D2D"/>
                </a:solidFill>
                <a:latin typeface="Fraunces Semi-Bold"/>
              </a:rPr>
              <a:t>Robert Smalls</a:t>
            </a:r>
          </a:p>
        </p:txBody>
      </p:sp>
      <p:sp>
        <p:nvSpPr>
          <p:cNvPr name="Freeform 7" id="7"/>
          <p:cNvSpPr/>
          <p:nvPr/>
        </p:nvSpPr>
        <p:spPr>
          <a:xfrm flipH="false" flipV="false" rot="5400000">
            <a:off x="6461717" y="4644580"/>
            <a:ext cx="8229600" cy="997839"/>
          </a:xfrm>
          <a:custGeom>
            <a:avLst/>
            <a:gdLst/>
            <a:ahLst/>
            <a:cxnLst/>
            <a:rect r="r" b="b" t="t" l="l"/>
            <a:pathLst>
              <a:path h="997839" w="8229600">
                <a:moveTo>
                  <a:pt x="0" y="0"/>
                </a:moveTo>
                <a:lnTo>
                  <a:pt x="8229600" y="0"/>
                </a:lnTo>
                <a:lnTo>
                  <a:pt x="8229600" y="997840"/>
                </a:lnTo>
                <a:lnTo>
                  <a:pt x="0" y="9978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1314450"/>
            <a:ext cx="8646864" cy="2237994"/>
          </a:xfrm>
          <a:prstGeom prst="rect">
            <a:avLst/>
          </a:prstGeom>
        </p:spPr>
        <p:txBody>
          <a:bodyPr anchor="t" rtlCol="false" tIns="0" lIns="0" bIns="0" rIns="0">
            <a:spAutoFit/>
          </a:bodyPr>
          <a:lstStyle/>
          <a:p>
            <a:pPr>
              <a:lnSpc>
                <a:spcPts val="8448"/>
              </a:lnSpc>
            </a:pPr>
            <a:r>
              <a:rPr lang="en-US" sz="9600" spc="-163">
                <a:solidFill>
                  <a:srgbClr val="2D2D2D"/>
                </a:solidFill>
                <a:latin typeface="Intro Rust Baseline Shade"/>
              </a:rPr>
              <a:t>Celebrating Black Men</a:t>
            </a:r>
          </a:p>
        </p:txBody>
      </p:sp>
      <p:sp>
        <p:nvSpPr>
          <p:cNvPr name="TextBox 9" id="9"/>
          <p:cNvSpPr txBox="true"/>
          <p:nvPr/>
        </p:nvSpPr>
        <p:spPr>
          <a:xfrm rot="0">
            <a:off x="1028700" y="3879036"/>
            <a:ext cx="9547817" cy="3721227"/>
          </a:xfrm>
          <a:prstGeom prst="rect">
            <a:avLst/>
          </a:prstGeom>
        </p:spPr>
        <p:txBody>
          <a:bodyPr anchor="t" rtlCol="false" tIns="0" lIns="0" bIns="0" rIns="0">
            <a:spAutoFit/>
          </a:bodyPr>
          <a:lstStyle/>
          <a:p>
            <a:pPr>
              <a:lnSpc>
                <a:spcPts val="4914"/>
              </a:lnSpc>
            </a:pPr>
            <a:r>
              <a:rPr lang="en-US" sz="4200" spc="-84">
                <a:solidFill>
                  <a:srgbClr val="2D2D2D"/>
                </a:solidFill>
                <a:latin typeface="Fraunces"/>
              </a:rPr>
              <a:t>My race needs no special defense, for the past history of them provides them to be  the equal of any people anywhere. All they need is an equal chance in the battle of life. </a:t>
            </a:r>
          </a:p>
          <a:p>
            <a:pPr>
              <a:lnSpc>
                <a:spcPts val="4914"/>
              </a:lnSpc>
              <a:spcBef>
                <a:spcPct val="0"/>
              </a:spcBef>
            </a:pPr>
            <a:r>
              <a:rPr lang="en-US" sz="4200" spc="-84">
                <a:solidFill>
                  <a:srgbClr val="2D2D2D"/>
                </a:solidFill>
                <a:latin typeface="Fraunces"/>
              </a:rPr>
              <a:t>-Robert Smalls</a:t>
            </a:r>
          </a:p>
        </p:txBody>
      </p:sp>
      <p:sp>
        <p:nvSpPr>
          <p:cNvPr name="TextBox 10" id="10"/>
          <p:cNvSpPr txBox="true"/>
          <p:nvPr/>
        </p:nvSpPr>
        <p:spPr>
          <a:xfrm rot="0">
            <a:off x="1028700" y="8292407"/>
            <a:ext cx="8115300" cy="1244727"/>
          </a:xfrm>
          <a:prstGeom prst="rect">
            <a:avLst/>
          </a:prstGeom>
        </p:spPr>
        <p:txBody>
          <a:bodyPr anchor="t" rtlCol="false" tIns="0" lIns="0" bIns="0" rIns="0">
            <a:spAutoFit/>
          </a:bodyPr>
          <a:lstStyle/>
          <a:p>
            <a:pPr>
              <a:lnSpc>
                <a:spcPts val="4914"/>
              </a:lnSpc>
              <a:spcBef>
                <a:spcPct val="0"/>
              </a:spcBef>
            </a:pPr>
            <a:r>
              <a:rPr lang="en-US" sz="4200" spc="-84">
                <a:solidFill>
                  <a:srgbClr val="2D2D2D"/>
                </a:solidFill>
                <a:latin typeface="Fraunces Semi-Bold"/>
              </a:rPr>
              <a:t>What does this quote mean to you? (talk to your partner)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3111" r="0" b="-13111"/>
            </a:stretch>
          </a:blipFill>
        </p:spPr>
      </p:sp>
      <p:sp>
        <p:nvSpPr>
          <p:cNvPr name="TextBox 3" id="3"/>
          <p:cNvSpPr txBox="true"/>
          <p:nvPr/>
        </p:nvSpPr>
        <p:spPr>
          <a:xfrm rot="0">
            <a:off x="1266189" y="1314450"/>
            <a:ext cx="15755623" cy="1171194"/>
          </a:xfrm>
          <a:prstGeom prst="rect">
            <a:avLst/>
          </a:prstGeom>
        </p:spPr>
        <p:txBody>
          <a:bodyPr anchor="t" rtlCol="false" tIns="0" lIns="0" bIns="0" rIns="0">
            <a:spAutoFit/>
          </a:bodyPr>
          <a:lstStyle/>
          <a:p>
            <a:pPr algn="ctr">
              <a:lnSpc>
                <a:spcPts val="8448"/>
              </a:lnSpc>
            </a:pPr>
            <a:r>
              <a:rPr lang="en-US" sz="9600" spc="-163">
                <a:solidFill>
                  <a:srgbClr val="2D2D2D"/>
                </a:solidFill>
                <a:latin typeface="Intro Rust Baseline Shade"/>
              </a:rPr>
              <a:t>EArly Life</a:t>
            </a:r>
          </a:p>
        </p:txBody>
      </p:sp>
      <p:sp>
        <p:nvSpPr>
          <p:cNvPr name="Freeform 4" id="4"/>
          <p:cNvSpPr/>
          <p:nvPr/>
        </p:nvSpPr>
        <p:spPr>
          <a:xfrm flipH="false" flipV="false" rot="0">
            <a:off x="647700" y="647700"/>
            <a:ext cx="2847407" cy="2847407"/>
          </a:xfrm>
          <a:custGeom>
            <a:avLst/>
            <a:gdLst/>
            <a:ahLst/>
            <a:cxnLst/>
            <a:rect r="r" b="b" t="t" l="l"/>
            <a:pathLst>
              <a:path h="2847407" w="2847407">
                <a:moveTo>
                  <a:pt x="0" y="0"/>
                </a:moveTo>
                <a:lnTo>
                  <a:pt x="2847407" y="0"/>
                </a:lnTo>
                <a:lnTo>
                  <a:pt x="2847407" y="2847407"/>
                </a:lnTo>
                <a:lnTo>
                  <a:pt x="0" y="28474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5400000">
            <a:off x="14792893" y="647700"/>
            <a:ext cx="2847407" cy="2847407"/>
          </a:xfrm>
          <a:custGeom>
            <a:avLst/>
            <a:gdLst/>
            <a:ahLst/>
            <a:cxnLst/>
            <a:rect r="r" b="b" t="t" l="l"/>
            <a:pathLst>
              <a:path h="2847407" w="2847407">
                <a:moveTo>
                  <a:pt x="0" y="0"/>
                </a:moveTo>
                <a:lnTo>
                  <a:pt x="2847407" y="0"/>
                </a:lnTo>
                <a:lnTo>
                  <a:pt x="2847407" y="2847407"/>
                </a:lnTo>
                <a:lnTo>
                  <a:pt x="0" y="28474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266189" y="2921088"/>
            <a:ext cx="4461288" cy="5930811"/>
          </a:xfrm>
          <a:custGeom>
            <a:avLst/>
            <a:gdLst/>
            <a:ahLst/>
            <a:cxnLst/>
            <a:rect r="r" b="b" t="t" l="l"/>
            <a:pathLst>
              <a:path h="5930811" w="4461288">
                <a:moveTo>
                  <a:pt x="0" y="0"/>
                </a:moveTo>
                <a:lnTo>
                  <a:pt x="4461288" y="0"/>
                </a:lnTo>
                <a:lnTo>
                  <a:pt x="4461288" y="5930812"/>
                </a:lnTo>
                <a:lnTo>
                  <a:pt x="0" y="5930812"/>
                </a:lnTo>
                <a:lnTo>
                  <a:pt x="0" y="0"/>
                </a:lnTo>
                <a:close/>
              </a:path>
            </a:pathLst>
          </a:custGeom>
          <a:blipFill>
            <a:blip r:embed="rId5"/>
            <a:stretch>
              <a:fillRect l="0" t="0" r="0" b="0"/>
            </a:stretch>
          </a:blipFill>
        </p:spPr>
      </p:sp>
      <p:sp>
        <p:nvSpPr>
          <p:cNvPr name="TextBox 7" id="7"/>
          <p:cNvSpPr txBox="true"/>
          <p:nvPr/>
        </p:nvSpPr>
        <p:spPr>
          <a:xfrm rot="0">
            <a:off x="6077220" y="3173877"/>
            <a:ext cx="5255617" cy="1629918"/>
          </a:xfrm>
          <a:prstGeom prst="rect">
            <a:avLst/>
          </a:prstGeom>
        </p:spPr>
        <p:txBody>
          <a:bodyPr anchor="t" rtlCol="false" tIns="0" lIns="0" bIns="0" rIns="0">
            <a:spAutoFit/>
          </a:bodyPr>
          <a:lstStyle/>
          <a:p>
            <a:pPr algn="ctr">
              <a:lnSpc>
                <a:spcPts val="3275"/>
              </a:lnSpc>
            </a:pPr>
            <a:r>
              <a:rPr lang="en-US" sz="2799" spc="-55">
                <a:solidFill>
                  <a:srgbClr val="2D2D2D"/>
                </a:solidFill>
                <a:latin typeface="Fraunces"/>
              </a:rPr>
              <a:t>Born a slave April 5,1839 in Beaufort, SC</a:t>
            </a:r>
          </a:p>
          <a:p>
            <a:pPr algn="ctr">
              <a:lnSpc>
                <a:spcPts val="3275"/>
              </a:lnSpc>
              <a:spcBef>
                <a:spcPct val="0"/>
              </a:spcBef>
            </a:pPr>
            <a:r>
              <a:rPr lang="en-US" sz="2799" spc="-55">
                <a:solidFill>
                  <a:srgbClr val="2D2D2D"/>
                </a:solidFill>
                <a:latin typeface="Fraunces"/>
              </a:rPr>
              <a:t>Son of Lydia Polite, a house slave for John K. McKee</a:t>
            </a:r>
          </a:p>
        </p:txBody>
      </p:sp>
      <p:sp>
        <p:nvSpPr>
          <p:cNvPr name="TextBox 8" id="8"/>
          <p:cNvSpPr txBox="true"/>
          <p:nvPr/>
        </p:nvSpPr>
        <p:spPr>
          <a:xfrm rot="0">
            <a:off x="6324329" y="4822845"/>
            <a:ext cx="5255617" cy="2449068"/>
          </a:xfrm>
          <a:prstGeom prst="rect">
            <a:avLst/>
          </a:prstGeom>
        </p:spPr>
        <p:txBody>
          <a:bodyPr anchor="t" rtlCol="false" tIns="0" lIns="0" bIns="0" rIns="0">
            <a:spAutoFit/>
          </a:bodyPr>
          <a:lstStyle/>
          <a:p>
            <a:pPr algn="ctr">
              <a:lnSpc>
                <a:spcPts val="3275"/>
              </a:lnSpc>
            </a:pPr>
            <a:r>
              <a:rPr lang="en-US" sz="2799" spc="-55">
                <a:solidFill>
                  <a:srgbClr val="2D2D2D"/>
                </a:solidFill>
                <a:latin typeface="Fraunces"/>
              </a:rPr>
              <a:t>Smalls was 12 years old, McKee sent him to Charleston to be hired out. He worked as a waiter in a hotel before eventually hiring out in the city’s docks.</a:t>
            </a:r>
          </a:p>
          <a:p>
            <a:pPr algn="ctr">
              <a:lnSpc>
                <a:spcPts val="3275"/>
              </a:lnSpc>
              <a:spcBef>
                <a:spcPct val="0"/>
              </a:spcBef>
            </a:pPr>
          </a:p>
        </p:txBody>
      </p:sp>
      <p:sp>
        <p:nvSpPr>
          <p:cNvPr name="TextBox 9" id="9"/>
          <p:cNvSpPr txBox="true"/>
          <p:nvPr/>
        </p:nvSpPr>
        <p:spPr>
          <a:xfrm rot="0">
            <a:off x="6516192" y="7001018"/>
            <a:ext cx="5255617" cy="1629918"/>
          </a:xfrm>
          <a:prstGeom prst="rect">
            <a:avLst/>
          </a:prstGeom>
        </p:spPr>
        <p:txBody>
          <a:bodyPr anchor="t" rtlCol="false" tIns="0" lIns="0" bIns="0" rIns="0">
            <a:spAutoFit/>
          </a:bodyPr>
          <a:lstStyle/>
          <a:p>
            <a:pPr algn="ctr">
              <a:lnSpc>
                <a:spcPts val="3275"/>
              </a:lnSpc>
              <a:spcBef>
                <a:spcPct val="0"/>
              </a:spcBef>
            </a:pPr>
            <a:r>
              <a:rPr lang="en-US" sz="2799" spc="-55">
                <a:solidFill>
                  <a:srgbClr val="2D2D2D"/>
                </a:solidFill>
                <a:latin typeface="Fraunces"/>
              </a:rPr>
              <a:t>At 17, married Hannah Jones,32, a slave hotel maid on December 24, 1856 and had a daughter named Elizabeth Lydia.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3111" r="0" b="-13111"/>
            </a:stretch>
          </a:blipFill>
        </p:spPr>
      </p:sp>
      <p:sp>
        <p:nvSpPr>
          <p:cNvPr name="TextBox 3" id="3"/>
          <p:cNvSpPr txBox="true"/>
          <p:nvPr/>
        </p:nvSpPr>
        <p:spPr>
          <a:xfrm rot="0">
            <a:off x="4221021" y="1257113"/>
            <a:ext cx="8171429" cy="2237994"/>
          </a:xfrm>
          <a:prstGeom prst="rect">
            <a:avLst/>
          </a:prstGeom>
        </p:spPr>
        <p:txBody>
          <a:bodyPr anchor="t" rtlCol="false" tIns="0" lIns="0" bIns="0" rIns="0">
            <a:spAutoFit/>
          </a:bodyPr>
          <a:lstStyle/>
          <a:p>
            <a:pPr algn="ctr">
              <a:lnSpc>
                <a:spcPts val="8448"/>
              </a:lnSpc>
            </a:pPr>
            <a:r>
              <a:rPr lang="en-US" sz="9600" spc="-163">
                <a:solidFill>
                  <a:srgbClr val="2D2D2D"/>
                </a:solidFill>
                <a:latin typeface="Intro Rust Baseline Shade"/>
              </a:rPr>
              <a:t>Vision &amp; Mission</a:t>
            </a:r>
          </a:p>
        </p:txBody>
      </p:sp>
      <p:sp>
        <p:nvSpPr>
          <p:cNvPr name="TextBox 4" id="4"/>
          <p:cNvSpPr txBox="true"/>
          <p:nvPr/>
        </p:nvSpPr>
        <p:spPr>
          <a:xfrm rot="0">
            <a:off x="1774749" y="3730048"/>
            <a:ext cx="4892544" cy="4906518"/>
          </a:xfrm>
          <a:prstGeom prst="rect">
            <a:avLst/>
          </a:prstGeom>
        </p:spPr>
        <p:txBody>
          <a:bodyPr anchor="t" rtlCol="false" tIns="0" lIns="0" bIns="0" rIns="0">
            <a:spAutoFit/>
          </a:bodyPr>
          <a:lstStyle/>
          <a:p>
            <a:pPr algn="ctr">
              <a:lnSpc>
                <a:spcPts val="3275"/>
              </a:lnSpc>
              <a:spcBef>
                <a:spcPct val="0"/>
              </a:spcBef>
            </a:pPr>
            <a:r>
              <a:rPr lang="en-US" sz="2799" spc="-55">
                <a:solidFill>
                  <a:srgbClr val="2D2D2D"/>
                </a:solidFill>
                <a:latin typeface="Fraunces"/>
              </a:rPr>
              <a:t>Smalls joined the navy to support the union. He became a skilled boat pilot and on May 12, 1862, he used his skills to steal the ship CSS Planter with his boat crew and family, who all were slaves. Having escaped into Northern territory, he was no longer a slave. He worked alongside the Union navy until the end of the Civil War.</a:t>
            </a:r>
          </a:p>
        </p:txBody>
      </p:sp>
      <p:sp>
        <p:nvSpPr>
          <p:cNvPr name="TextBox 5" id="5"/>
          <p:cNvSpPr txBox="true"/>
          <p:nvPr/>
        </p:nvSpPr>
        <p:spPr>
          <a:xfrm rot="0">
            <a:off x="11473880" y="3992314"/>
            <a:ext cx="4892544" cy="4087368"/>
          </a:xfrm>
          <a:prstGeom prst="rect">
            <a:avLst/>
          </a:prstGeom>
        </p:spPr>
        <p:txBody>
          <a:bodyPr anchor="t" rtlCol="false" tIns="0" lIns="0" bIns="0" rIns="0">
            <a:spAutoFit/>
          </a:bodyPr>
          <a:lstStyle/>
          <a:p>
            <a:pPr algn="ctr">
              <a:lnSpc>
                <a:spcPts val="3275"/>
              </a:lnSpc>
            </a:pPr>
            <a:r>
              <a:rPr lang="en-US" sz="2799" spc="-55">
                <a:solidFill>
                  <a:srgbClr val="2D2D2D"/>
                </a:solidFill>
                <a:latin typeface="Fraunces"/>
              </a:rPr>
              <a:t>After the war, Robert Smalls worked for the South Carolina state and national governments, and represented South Carolina in the U.S. Congress for five terms.</a:t>
            </a:r>
          </a:p>
          <a:p>
            <a:pPr algn="ctr">
              <a:lnSpc>
                <a:spcPts val="3275"/>
              </a:lnSpc>
              <a:spcBef>
                <a:spcPct val="0"/>
              </a:spcBef>
            </a:pPr>
            <a:r>
              <a:rPr lang="en-US" sz="2799" spc="-55">
                <a:solidFill>
                  <a:srgbClr val="2D2D2D"/>
                </a:solidFill>
                <a:latin typeface="Fraunces"/>
              </a:rPr>
              <a:t>Smalls also fought to secure full citizenship and equality for Black Americans.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DAF8OVM-SGw</dc:identifier>
  <dcterms:modified xsi:type="dcterms:W3CDTF">2011-08-01T06:04:30Z</dcterms:modified>
  <cp:revision>1</cp:revision>
  <dc:title>Brown Black Illustrated Vintage Business Presentation</dc:title>
</cp:coreProperties>
</file>