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4"/>
  </p:notesMasterIdLst>
  <p:sldIdLst>
    <p:sldId id="257" r:id="rId2"/>
    <p:sldId id="259" r:id="rId3"/>
  </p:sldIdLst>
  <p:sldSz cx="9144000" cy="5143500" type="screen16x9"/>
  <p:notesSz cx="6858000" cy="9144000"/>
  <p:embeddedFontLst>
    <p:embeddedFont>
      <p:font typeface="Comic Sans MS" panose="030F0702030302020204" pitchFamily="66" charset="0"/>
      <p:regular r:id="rId5"/>
      <p:bold r:id="rId6"/>
      <p:italic r:id="rId7"/>
      <p:boldItalic r:id="rId8"/>
    </p:embeddedFont>
    <p:embeddedFont>
      <p:font typeface="Impact" panose="020B0806030902050204" pitchFamily="34" charset="0"/>
      <p:regular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59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78B8131-92C6-4CA3-BC66-BCD2CEDE1447}">
  <a:tblStyle styleId="{A78B8131-92C6-4CA3-BC66-BCD2CEDE144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38" d="100"/>
          <a:sy n="138" d="100"/>
        </p:scale>
        <p:origin x="8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viewProps" Target="viewProps.xml"/><Relationship Id="rId5" Type="http://schemas.openxmlformats.org/officeDocument/2006/relationships/font" Target="fonts/font1.fntdata"/><Relationship Id="rId10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87fc1f0145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87fc1f0145_0_1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88cbdb83f2_1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88cbdb83f2_1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https://www.youtube.com/watch?v=NT87dGFQxa4&amp;t=32s" TargetMode="External"/><Relationship Id="rId18" Type="http://schemas.openxmlformats.org/officeDocument/2006/relationships/image" Target="../media/image11.jp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12" Type="http://schemas.openxmlformats.org/officeDocument/2006/relationships/image" Target="../media/image8.jpg"/><Relationship Id="rId17" Type="http://schemas.openxmlformats.org/officeDocument/2006/relationships/hyperlink" Target="https://www.youtube.com/watch?v=s1AiBa2BOfs&amp;list=PLwUzv2y33rWyir6-LGYdzkOjQh0nctbRM" TargetMode="External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0.jpg"/><Relationship Id="rId20" Type="http://schemas.openxmlformats.org/officeDocument/2006/relationships/image" Target="../media/image12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11" Type="http://schemas.openxmlformats.org/officeDocument/2006/relationships/hyperlink" Target="https://www.youtube.com/watch?v=CyoWkZdGwzA&amp;t=105s" TargetMode="External"/><Relationship Id="rId5" Type="http://schemas.openxmlformats.org/officeDocument/2006/relationships/image" Target="../media/image3.jpg"/><Relationship Id="rId15" Type="http://schemas.openxmlformats.org/officeDocument/2006/relationships/hyperlink" Target="https://www.youtube.com/watch?v=xfmM6Hqj9yc&amp;t=334s" TargetMode="External"/><Relationship Id="rId10" Type="http://schemas.openxmlformats.org/officeDocument/2006/relationships/image" Target="../media/image7.png"/><Relationship Id="rId19" Type="http://schemas.openxmlformats.org/officeDocument/2006/relationships/hyperlink" Target="https://www.youtube.com/watch?v=oqheU2oYoyM" TargetMode="External"/><Relationship Id="rId4" Type="http://schemas.openxmlformats.org/officeDocument/2006/relationships/image" Target="../media/image2.png"/><Relationship Id="rId9" Type="http://schemas.openxmlformats.org/officeDocument/2006/relationships/hyperlink" Target="https://www.youtube.com/watch?v=1vHymutysWU&amp;feature=youtu.be" TargetMode="External"/><Relationship Id="rId14" Type="http://schemas.openxmlformats.org/officeDocument/2006/relationships/image" Target="../media/image9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hyperlink" Target="https://www.youtube.com/watch?v=CyoWkZdGwzA" TargetMode="External"/><Relationship Id="rId7" Type="http://schemas.openxmlformats.org/officeDocument/2006/relationships/hyperlink" Target="https://www.youtube.com/watch?v=oqheU2oYoyM" TargetMode="External"/><Relationship Id="rId12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youtube.com/watch?v=3Ogay6jfRGM" TargetMode="External"/><Relationship Id="rId11" Type="http://schemas.openxmlformats.org/officeDocument/2006/relationships/image" Target="../media/image11.jpg"/><Relationship Id="rId5" Type="http://schemas.openxmlformats.org/officeDocument/2006/relationships/hyperlink" Target="https://www.youtube.com/watch?v=xfmM6Hqj9yc" TargetMode="External"/><Relationship Id="rId10" Type="http://schemas.openxmlformats.org/officeDocument/2006/relationships/image" Target="../media/image10.jpg"/><Relationship Id="rId4" Type="http://schemas.openxmlformats.org/officeDocument/2006/relationships/hyperlink" Target="https://www.youtube.com/watch?v=NT87dGFQxa4" TargetMode="External"/><Relationship Id="rId9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02663" y="3644575"/>
            <a:ext cx="1742575" cy="2294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 descr="Download Free png Bookshelf PNG HD Transparent Bookshelf HD.PNG ...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418150" y="218"/>
            <a:ext cx="2772775" cy="27604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 descr="Download Free png Bookshelf PNG HD Transparent Bookshelf HD.PNG ...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16113" y="1009730"/>
            <a:ext cx="2702350" cy="2760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-528256" y="2938894"/>
            <a:ext cx="2951334" cy="2294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553200" y="3333425"/>
            <a:ext cx="1441500" cy="168487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6" name="Google Shape;76;p14"/>
          <p:cNvGrpSpPr/>
          <p:nvPr/>
        </p:nvGrpSpPr>
        <p:grpSpPr>
          <a:xfrm>
            <a:off x="7478625" y="173400"/>
            <a:ext cx="1441575" cy="1910400"/>
            <a:chOff x="7478525" y="212275"/>
            <a:chExt cx="1441575" cy="1910400"/>
          </a:xfrm>
        </p:grpSpPr>
        <p:sp>
          <p:nvSpPr>
            <p:cNvPr id="77" name="Google Shape;77;p14"/>
            <p:cNvSpPr/>
            <p:nvPr/>
          </p:nvSpPr>
          <p:spPr>
            <a:xfrm rot="5400000">
              <a:off x="7244150" y="446725"/>
              <a:ext cx="1910400" cy="1441500"/>
            </a:xfrm>
            <a:prstGeom prst="rect">
              <a:avLst/>
            </a:prstGeom>
            <a:solidFill>
              <a:srgbClr val="FFFFFF"/>
            </a:solidFill>
            <a:ln w="1143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14"/>
            <p:cNvSpPr txBox="1"/>
            <p:nvPr/>
          </p:nvSpPr>
          <p:spPr>
            <a:xfrm>
              <a:off x="7478525" y="292525"/>
              <a:ext cx="1371600" cy="1749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 b="1" dirty="0">
                <a:solidFill>
                  <a:srgbClr val="0000FF"/>
                </a:solidFill>
                <a:latin typeface="Impact"/>
                <a:ea typeface="Impact"/>
                <a:cs typeface="Impact"/>
                <a:sym typeface="Impact"/>
              </a:endParaRPr>
            </a:p>
          </p:txBody>
        </p:sp>
      </p:grpSp>
      <p:pic>
        <p:nvPicPr>
          <p:cNvPr id="96" name="Google Shape;96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762350" y="2057550"/>
            <a:ext cx="1571999" cy="1571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4">
            <a:hlinkClick r:id="rId9"/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711975" y="2838511"/>
            <a:ext cx="554425" cy="71404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82810F1-7D0E-14D0-D342-7AAEE704E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0125" y="192884"/>
            <a:ext cx="1260024" cy="2092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Africa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4"/>
                </a:solidFill>
                <a:effectLst/>
                <a:latin typeface="Arial" panose="020B0604020202020204" pitchFamily="34" charset="0"/>
              </a:rPr>
              <a:t>Through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  <a:latin typeface="Arial" panose="020B0604020202020204" pitchFamily="34" charset="0"/>
              </a:rPr>
              <a:t>Stories: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rial" panose="020B0604020202020204" pitchFamily="34" charset="0"/>
              </a:rPr>
              <a:t>Culture,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Innovation,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B0F0"/>
                </a:solidFill>
                <a:effectLst/>
                <a:latin typeface="Arial" panose="020B0604020202020204" pitchFamily="34" charset="0"/>
              </a:rPr>
              <a:t>History,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E759C9"/>
                </a:solidFill>
                <a:effectLst/>
                <a:latin typeface="Arial" panose="020B0604020202020204" pitchFamily="34" charset="0"/>
              </a:rPr>
              <a:t>and Hope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Picture 4">
            <a:hlinkClick r:id="rId11"/>
            <a:extLst>
              <a:ext uri="{FF2B5EF4-FFF2-40B4-BE49-F238E27FC236}">
                <a16:creationId xmlns:a16="http://schemas.microsoft.com/office/drawing/2014/main" id="{21880AA7-BCC8-8027-0A98-DF96BF802D5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35473" y="1262530"/>
            <a:ext cx="1156503" cy="1373147"/>
          </a:xfrm>
          <a:prstGeom prst="rect">
            <a:avLst/>
          </a:prstGeom>
        </p:spPr>
      </p:pic>
      <p:pic>
        <p:nvPicPr>
          <p:cNvPr id="6" name="Picture 5">
            <a:hlinkClick r:id="rId13"/>
            <a:extLst>
              <a:ext uri="{FF2B5EF4-FFF2-40B4-BE49-F238E27FC236}">
                <a16:creationId xmlns:a16="http://schemas.microsoft.com/office/drawing/2014/main" id="{1082602A-59EE-C780-7A5B-15F8BCCE429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31869" y="1262530"/>
            <a:ext cx="1373147" cy="1373147"/>
          </a:xfrm>
          <a:prstGeom prst="rect">
            <a:avLst/>
          </a:prstGeom>
        </p:spPr>
      </p:pic>
      <p:pic>
        <p:nvPicPr>
          <p:cNvPr id="7" name="Picture 6">
            <a:hlinkClick r:id="rId15"/>
            <a:extLst>
              <a:ext uri="{FF2B5EF4-FFF2-40B4-BE49-F238E27FC236}">
                <a16:creationId xmlns:a16="http://schemas.microsoft.com/office/drawing/2014/main" id="{1A4197DB-E7F6-A425-1342-BD87DCB6058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365493" y="121300"/>
            <a:ext cx="951703" cy="1259144"/>
          </a:xfrm>
          <a:prstGeom prst="rect">
            <a:avLst/>
          </a:prstGeom>
        </p:spPr>
      </p:pic>
      <p:pic>
        <p:nvPicPr>
          <p:cNvPr id="8" name="Picture 7">
            <a:hlinkClick r:id="rId17"/>
            <a:extLst>
              <a:ext uri="{FF2B5EF4-FFF2-40B4-BE49-F238E27FC236}">
                <a16:creationId xmlns:a16="http://schemas.microsoft.com/office/drawing/2014/main" id="{B832BD1B-802D-21B5-4FEB-7B38CAA36A6D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 flipH="1">
            <a:off x="4314958" y="1128599"/>
            <a:ext cx="1228737" cy="1632071"/>
          </a:xfrm>
          <a:prstGeom prst="rect">
            <a:avLst/>
          </a:prstGeom>
        </p:spPr>
      </p:pic>
      <p:pic>
        <p:nvPicPr>
          <p:cNvPr id="9" name="Picture 8">
            <a:hlinkClick r:id="rId19"/>
            <a:extLst>
              <a:ext uri="{FF2B5EF4-FFF2-40B4-BE49-F238E27FC236}">
                <a16:creationId xmlns:a16="http://schemas.microsoft.com/office/drawing/2014/main" id="{E22DD21A-F903-4B72-F390-14CB3E43DF8C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543695" y="1978843"/>
            <a:ext cx="1263848" cy="171933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3" name="Google Shape;113;p16"/>
          <p:cNvGraphicFramePr/>
          <p:nvPr>
            <p:extLst>
              <p:ext uri="{D42A27DB-BD31-4B8C-83A1-F6EECF244321}">
                <p14:modId xmlns:p14="http://schemas.microsoft.com/office/powerpoint/2010/main" val="457072560"/>
              </p:ext>
            </p:extLst>
          </p:nvPr>
        </p:nvGraphicFramePr>
        <p:xfrm>
          <a:off x="129225" y="1"/>
          <a:ext cx="8935825" cy="5154743"/>
        </p:xfrm>
        <a:graphic>
          <a:graphicData uri="http://schemas.openxmlformats.org/drawingml/2006/table">
            <a:tbl>
              <a:tblPr>
                <a:noFill/>
                <a:tableStyleId>{A78B8131-92C6-4CA3-BC66-BCD2CEDE1447}</a:tableStyleId>
              </a:tblPr>
              <a:tblGrid>
                <a:gridCol w="1758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16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02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757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48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300" b="1"/>
                        <a:t>Book Cover </a:t>
                      </a:r>
                      <a:endParaRPr sz="13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200" b="1"/>
                        <a:t>Book Title </a:t>
                      </a:r>
                      <a:endParaRPr sz="12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200" b="1"/>
                        <a:t>Author </a:t>
                      </a:r>
                      <a:endParaRPr sz="12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" b="1">
                          <a:solidFill>
                            <a:schemeClr val="dk1"/>
                          </a:solidFill>
                        </a:rPr>
                        <a:t>Description &amp; Why I chose it.</a:t>
                      </a:r>
                      <a:endParaRPr sz="1200" b="1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0669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250" u="sng" dirty="0">
                          <a:latin typeface="Comic Sans MS"/>
                          <a:ea typeface="Comic Sans MS"/>
                          <a:cs typeface="Comic Sans MS"/>
                          <a:sym typeface="Comic Sans MS"/>
                          <a:hlinkClick r:id="rId3"/>
                        </a:rPr>
                        <a:t>Africa Is Not a Country</a:t>
                      </a:r>
                      <a:r>
                        <a:rPr lang="es" sz="1250" u="sng" dirty="0">
                          <a:latin typeface="Comic Sans MS"/>
                          <a:ea typeface="Comic Sans MS"/>
                          <a:cs typeface="Comic Sans MS"/>
                          <a:sym typeface="Comic Sans MS"/>
                          <a:hlinkClick r:id="rId3"/>
                        </a:rPr>
                        <a:t>  </a:t>
                      </a:r>
                      <a:endParaRPr sz="1250" u="sng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50" b="0" i="0" u="none" strike="noStrike" cap="none" spc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Margy Burns Knight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50" b="0" i="0" u="none" strike="noStrike" cap="none" spc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&amp;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50" b="0" i="0" u="none" strike="noStrike" cap="none" spc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Anne Sibley O’Brien</a:t>
                      </a:r>
                      <a:endParaRPr sz="105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i="0" u="none" strike="noStrike" cap="none" spc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This book introduces students to the diversity of African countries, cultures, and communities. It helps readers understand that Africa is a continent with many different people, languages, and traditions.</a:t>
                      </a:r>
                      <a:endParaRPr sz="105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2168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250" u="sng" dirty="0">
                          <a:latin typeface="Comic Sans MS"/>
                          <a:ea typeface="Comic Sans MS"/>
                          <a:cs typeface="Comic Sans MS"/>
                          <a:sym typeface="Comic Sans MS"/>
                          <a:hlinkClick r:id="rId4"/>
                        </a:rPr>
                        <a:t>One Plastic Bag</a:t>
                      </a:r>
                      <a:endParaRPr sz="1250" u="sng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i="0" u="none" strike="noStrike" cap="none" spc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Miranda Paul</a:t>
                      </a:r>
                      <a:endParaRPr sz="125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i="0" u="none" strike="noStrike" cap="none" spc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This inspiring true story follows </a:t>
                      </a:r>
                      <a:r>
                        <a:rPr lang="en-US" sz="1100" b="0" i="0" u="none" strike="noStrike" cap="none" spc="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Isatou</a:t>
                      </a:r>
                      <a:r>
                        <a:rPr lang="en-US" sz="1100" b="0" i="0" u="none" strike="noStrike" cap="none" spc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Ceesay, a woman in The Gambia who helped her community recycle plastic bags. It teaches students about environmental responsibility, creativity, and the power of community action.</a:t>
                      </a:r>
                      <a:endParaRPr sz="105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1938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50" u="sng" dirty="0">
                          <a:latin typeface="Comic Sans MS"/>
                          <a:ea typeface="Comic Sans MS"/>
                          <a:cs typeface="Comic Sans MS"/>
                          <a:sym typeface="Comic Sans MS"/>
                          <a:hlinkClick r:id="rId5"/>
                        </a:rPr>
                        <a:t>T</a:t>
                      </a:r>
                      <a:r>
                        <a:rPr lang="es" sz="1250" u="sng" dirty="0">
                          <a:latin typeface="Comic Sans MS"/>
                          <a:ea typeface="Comic Sans MS"/>
                          <a:cs typeface="Comic Sans MS"/>
                          <a:sym typeface="Comic Sans MS"/>
                          <a:hlinkClick r:id="rId5"/>
                        </a:rPr>
                        <a:t>he Boy Who Harnessed The Windn</a:t>
                      </a:r>
                      <a:endParaRPr sz="1250" u="sng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cap="none" spc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William Kamkwamba 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cap="none" spc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&amp;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cap="none" spc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Bryan </a:t>
                      </a:r>
                      <a:r>
                        <a:rPr lang="en-US" sz="1200" b="0" i="0" u="none" strike="noStrike" cap="none" spc="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Mealer</a:t>
                      </a:r>
                      <a:endParaRPr sz="125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i="0" u="none" strike="noStrike" cap="none" spc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This book tells the true story of a boy in Malawi who builds a windmill to generate electricity for his family. It encourages students to explore science, innovation, problem-solving, and perseverance.</a:t>
                      </a:r>
                      <a:endParaRPr sz="105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31938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250" u="sng" dirty="0">
                          <a:latin typeface="Comic Sans MS"/>
                          <a:ea typeface="Comic Sans MS"/>
                          <a:cs typeface="Comic Sans MS"/>
                          <a:sym typeface="Comic Sans MS"/>
                          <a:hlinkClick r:id="rId6"/>
                        </a:rPr>
                        <a:t>When Stars Are Scattered</a:t>
                      </a:r>
                      <a:endParaRPr sz="1250" u="sng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2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Victoria Jamieson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2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&amp;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2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Omar Mohamed</a:t>
                      </a:r>
                      <a:endParaRPr sz="120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i="0" u="none" strike="noStrike" cap="none" spc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This graphic novel tells the story of two Somali brothers growing up in a refugee camp in Kenya. It helps students understand the challenges refugees face and the importance of family, friendship, education, and hope.</a:t>
                      </a:r>
                      <a:endParaRPr sz="105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31938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5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250" u="sng" dirty="0">
                          <a:latin typeface="Comic Sans MS"/>
                          <a:ea typeface="Comic Sans MS"/>
                          <a:cs typeface="Comic Sans MS"/>
                          <a:sym typeface="Comic Sans MS"/>
                          <a:hlinkClick r:id="rId7"/>
                        </a:rPr>
                        <a:t> The Door of No Return</a:t>
                      </a:r>
                      <a:endParaRPr sz="1250" u="sng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25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Kwame Alexander</a:t>
                      </a:r>
                      <a:endParaRPr sz="125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i="0" u="none" strike="noStrike" cap="none" spc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This novel in verse follows a young boy living in nineteenth-century Ghana. It explores family, community, African history, and the historical context of the transatlantic slave trade.</a:t>
                      </a:r>
                      <a:endParaRPr sz="105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19" name="Google Shape;119;p16"/>
          <p:cNvSpPr txBox="1"/>
          <p:nvPr/>
        </p:nvSpPr>
        <p:spPr>
          <a:xfrm>
            <a:off x="5835457" y="160889"/>
            <a:ext cx="2793900" cy="29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 dirty="0"/>
              <a:t>Book descriptions come from Amazon </a:t>
            </a:r>
            <a:endParaRPr sz="11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B2B4D9-B49E-DC96-6122-4CD3724827A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0730" y="510476"/>
            <a:ext cx="701827" cy="9251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1E887DF-33DC-FA38-9BBE-BAF14B1EF44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6527" y="1517074"/>
            <a:ext cx="829138" cy="8291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69A683E-02A3-DFE9-D476-AB1B3DFB0B5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1970" y="2417080"/>
            <a:ext cx="637596" cy="84356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F15AAB3-916E-8306-FA84-A8059DA5F70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739229" y="3284240"/>
            <a:ext cx="624828" cy="92345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601689B-8EB1-1744-B4A9-5CD993A65A2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9503" y="4197683"/>
            <a:ext cx="610063" cy="94581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258</Words>
  <Application>Microsoft Office PowerPoint</Application>
  <PresentationFormat>On-screen Show (16:9)</PresentationFormat>
  <Paragraphs>27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Impact</vt:lpstr>
      <vt:lpstr>Comic Sans MS</vt:lpstr>
      <vt:lpstr>Arial</vt:lpstr>
      <vt:lpstr>Simple Light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Emma Li</cp:lastModifiedBy>
  <cp:revision>2</cp:revision>
  <dcterms:modified xsi:type="dcterms:W3CDTF">2026-10-23T21:26:36Z</dcterms:modified>
</cp:coreProperties>
</file>