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7" r:id="rId3"/>
    <p:sldId id="258" r:id="rId4"/>
  </p:sldIdLst>
  <p:sldSz cx="9144000" cy="5143500" type="screen16x9"/>
  <p:notesSz cx="6858000" cy="9144000"/>
  <p:embeddedFontLst>
    <p:embeddedFont>
      <p:font typeface="Caveat" panose="020B0604020202020204" charset="0"/>
      <p:regular r:id="rId6"/>
      <p:bold r:id="rId7"/>
    </p:embeddedFont>
    <p:embeddedFont>
      <p:font typeface="Comic Sans MS" panose="030F0702030302020204" pitchFamily="66" charset="0"/>
      <p:regular r:id="rId8"/>
      <p:bold r:id="rId9"/>
      <p:italic r:id="rId10"/>
      <p:boldItalic r:id="rId11"/>
    </p:embeddedFont>
    <p:embeddedFont>
      <p:font typeface="Impact" panose="020B0806030902050204" pitchFamily="34" charset="0"/>
      <p:regular r:id="rId12"/>
    </p:embeddedFont>
    <p:embeddedFont>
      <p:font typeface="Montserrat" panose="00000500000000000000" pitchFamily="2"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3914F5-87F2-400D-BDB2-24AF0C7CEA66}">
  <a:tblStyle styleId="{7D3914F5-87F2-400D-BDB2-24AF0C7CEA6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1.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87fc1f0145_0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87fc1f0145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88cbdb83f2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88cbdb83f2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he9caa2129d64f55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he9caa2129d64f55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www.amazon.com/Taste-Home-Aminata-Jalloh/dp/B0C87M9S56/ref=sr_1_2?crid=2B2U6VNPNYP64&amp;dib=eyJ2IjoiMSJ9.EqV9_RKfQAlCCp7RGcSFjyWWmU18AqEsjYrxHINcICAjVOg2sxOzHN-ZecHMCJDuSThZhPO4d2YJjLoKRiSNPlgaoIpZHBLPqVwnJzIGWP8.tPkYdFTm24S0B8cVEPyb5p-Y3fpjhRsxAasaZJdF9dk&amp;dib_tag=se&amp;keywords=The+Taste+of+Home+by+Aminata+Jallon&amp;qid=1793213920&amp;sprefix=the+taste+of+home+by+aminata+jallo%2Caps%2C265&amp;sr=8-2" TargetMode="External"/><Relationship Id="rId18"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8.png"/><Relationship Id="rId17" Type="http://schemas.openxmlformats.org/officeDocument/2006/relationships/hyperlink" Target="https://www.youtube.com/watch?v=dbLQgh7RQao" TargetMode="External"/><Relationship Id="rId2" Type="http://schemas.openxmlformats.org/officeDocument/2006/relationships/notesSlide" Target="../notesSlides/notesSlide1.xml"/><Relationship Id="rId16" Type="http://schemas.openxmlformats.org/officeDocument/2006/relationships/image" Target="../media/image10.png"/><Relationship Id="rId20"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hyperlink" Target="https://www.youtube-nocookie.com/embed/xfmM6Hqj9yc?playlist=xfmM6Hqj9yc&amp;autoplay=1&amp;iv_load_policy=3&amp;loop=1&amp;start=334" TargetMode="External"/><Relationship Id="rId5" Type="http://schemas.openxmlformats.org/officeDocument/2006/relationships/image" Target="../media/image3.jpg"/><Relationship Id="rId15" Type="http://schemas.openxmlformats.org/officeDocument/2006/relationships/hyperlink" Target="https://www.youtube-nocookie.com/embed/y-aijcu9fcY?playlist=y-aijcu9fcY&amp;autoplay=1&amp;iv_load_policy=3&amp;loop=1&amp;start=" TargetMode="External"/><Relationship Id="rId10" Type="http://schemas.openxmlformats.org/officeDocument/2006/relationships/image" Target="../media/image7.png"/><Relationship Id="rId19" Type="http://schemas.openxmlformats.org/officeDocument/2006/relationships/hyperlink" Target="https://www.youtube-nocookie.com/embed/A0Ap0ZeSU4o?playlist=A0Ap0ZeSU4o&amp;autoplay=1&amp;iv_load_policy=3&amp;loop=1&amp;start=" TargetMode="External"/><Relationship Id="rId4" Type="http://schemas.openxmlformats.org/officeDocument/2006/relationships/image" Target="../media/image2.png"/><Relationship Id="rId9" Type="http://schemas.openxmlformats.org/officeDocument/2006/relationships/hyperlink" Target="https://www.youtube-nocookie.com/embed/CyoWkZdGwzA?playlist=CyoWkZdGwzA&amp;autoplay=1&amp;iv_load_policy=3&amp;loop=1&amp;start=105" TargetMode="External"/><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7402663" y="3644575"/>
            <a:ext cx="1742575" cy="2294176"/>
          </a:xfrm>
          <a:prstGeom prst="rect">
            <a:avLst/>
          </a:prstGeom>
          <a:noFill/>
          <a:ln>
            <a:noFill/>
          </a:ln>
        </p:spPr>
      </p:pic>
      <p:pic>
        <p:nvPicPr>
          <p:cNvPr id="55" name="Google Shape;55;p13" descr="Download Free png Bookshelf PNG HD Transparent Bookshelf HD.PNG ..."/>
          <p:cNvPicPr preferRelativeResize="0"/>
          <p:nvPr/>
        </p:nvPicPr>
        <p:blipFill>
          <a:blip r:embed="rId5">
            <a:alphaModFix/>
          </a:blip>
          <a:stretch>
            <a:fillRect/>
          </a:stretch>
        </p:blipFill>
        <p:spPr>
          <a:xfrm>
            <a:off x="1774150" y="461300"/>
            <a:ext cx="5260150" cy="4220900"/>
          </a:xfrm>
          <a:prstGeom prst="rect">
            <a:avLst/>
          </a:prstGeom>
          <a:noFill/>
          <a:ln>
            <a:noFill/>
          </a:ln>
        </p:spPr>
      </p:pic>
      <p:pic>
        <p:nvPicPr>
          <p:cNvPr id="56" name="Google Shape;56;p13"/>
          <p:cNvPicPr preferRelativeResize="0"/>
          <p:nvPr/>
        </p:nvPicPr>
        <p:blipFill>
          <a:blip r:embed="rId6">
            <a:alphaModFix/>
          </a:blip>
          <a:stretch>
            <a:fillRect/>
          </a:stretch>
        </p:blipFill>
        <p:spPr>
          <a:xfrm>
            <a:off x="-857950" y="2395624"/>
            <a:ext cx="2951334" cy="2294174"/>
          </a:xfrm>
          <a:prstGeom prst="rect">
            <a:avLst/>
          </a:prstGeom>
          <a:noFill/>
          <a:ln>
            <a:noFill/>
          </a:ln>
        </p:spPr>
      </p:pic>
      <p:pic>
        <p:nvPicPr>
          <p:cNvPr id="57" name="Google Shape;57;p13"/>
          <p:cNvPicPr preferRelativeResize="0"/>
          <p:nvPr/>
        </p:nvPicPr>
        <p:blipFill>
          <a:blip r:embed="rId7">
            <a:alphaModFix/>
          </a:blip>
          <a:stretch>
            <a:fillRect/>
          </a:stretch>
        </p:blipFill>
        <p:spPr>
          <a:xfrm>
            <a:off x="7553200" y="3333425"/>
            <a:ext cx="1441500" cy="1684879"/>
          </a:xfrm>
          <a:prstGeom prst="rect">
            <a:avLst/>
          </a:prstGeom>
          <a:noFill/>
          <a:ln>
            <a:noFill/>
          </a:ln>
        </p:spPr>
      </p:pic>
      <p:sp>
        <p:nvSpPr>
          <p:cNvPr id="58" name="Google Shape;58;p13"/>
          <p:cNvSpPr txBox="1"/>
          <p:nvPr/>
        </p:nvSpPr>
        <p:spPr>
          <a:xfrm>
            <a:off x="2784600" y="4689800"/>
            <a:ext cx="1009800" cy="34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a:highlight>
                <a:srgbClr val="FFFFFF"/>
              </a:highlight>
              <a:latin typeface="Impact"/>
              <a:ea typeface="Impact"/>
              <a:cs typeface="Impact"/>
              <a:sym typeface="Impact"/>
            </a:endParaRPr>
          </a:p>
        </p:txBody>
      </p:sp>
      <p:pic>
        <p:nvPicPr>
          <p:cNvPr id="59" name="Google Shape;59;p13"/>
          <p:cNvPicPr preferRelativeResize="0"/>
          <p:nvPr/>
        </p:nvPicPr>
        <p:blipFill>
          <a:blip r:embed="rId8">
            <a:alphaModFix/>
          </a:blip>
          <a:stretch>
            <a:fillRect/>
          </a:stretch>
        </p:blipFill>
        <p:spPr>
          <a:xfrm>
            <a:off x="7762350" y="2057550"/>
            <a:ext cx="1571999" cy="1571999"/>
          </a:xfrm>
          <a:prstGeom prst="rect">
            <a:avLst/>
          </a:prstGeom>
          <a:noFill/>
          <a:ln>
            <a:noFill/>
          </a:ln>
        </p:spPr>
      </p:pic>
      <p:sp>
        <p:nvSpPr>
          <p:cNvPr id="60" name="Google Shape;60;p13"/>
          <p:cNvSpPr txBox="1"/>
          <p:nvPr/>
        </p:nvSpPr>
        <p:spPr>
          <a:xfrm>
            <a:off x="-57250" y="4689800"/>
            <a:ext cx="2670900" cy="5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2000">
                <a:solidFill>
                  <a:srgbClr val="FFFFFF"/>
                </a:solidFill>
                <a:latin typeface="Caveat"/>
                <a:ea typeface="Caveat"/>
                <a:cs typeface="Caveat"/>
                <a:sym typeface="Caveat"/>
              </a:rPr>
              <a:t>Created by Jennifer Metzler</a:t>
            </a:r>
            <a:endParaRPr sz="2000">
              <a:solidFill>
                <a:srgbClr val="FFFFFF"/>
              </a:solidFill>
              <a:latin typeface="Caveat"/>
              <a:ea typeface="Caveat"/>
              <a:cs typeface="Caveat"/>
              <a:sym typeface="Caveat"/>
            </a:endParaRPr>
          </a:p>
        </p:txBody>
      </p:sp>
      <p:pic>
        <p:nvPicPr>
          <p:cNvPr id="61" name="Google Shape;61;p13">
            <a:hlinkClick r:id="rId9"/>
          </p:cNvPr>
          <p:cNvPicPr preferRelativeResize="0"/>
          <p:nvPr/>
        </p:nvPicPr>
        <p:blipFill rotWithShape="1">
          <a:blip r:embed="rId10">
            <a:alphaModFix/>
          </a:blip>
          <a:srcRect l="-19030" t="20580" r="19030" b="-20580"/>
          <a:stretch/>
        </p:blipFill>
        <p:spPr>
          <a:xfrm>
            <a:off x="5441575" y="3377250"/>
            <a:ext cx="1176450" cy="1373975"/>
          </a:xfrm>
          <a:prstGeom prst="rect">
            <a:avLst/>
          </a:prstGeom>
          <a:noFill/>
          <a:ln>
            <a:noFill/>
          </a:ln>
        </p:spPr>
      </p:pic>
      <p:pic>
        <p:nvPicPr>
          <p:cNvPr id="62" name="Google Shape;62;p13">
            <a:hlinkClick r:id="rId11"/>
          </p:cNvPr>
          <p:cNvPicPr preferRelativeResize="0"/>
          <p:nvPr/>
        </p:nvPicPr>
        <p:blipFill>
          <a:blip r:embed="rId12">
            <a:alphaModFix/>
          </a:blip>
          <a:stretch>
            <a:fillRect/>
          </a:stretch>
        </p:blipFill>
        <p:spPr>
          <a:xfrm>
            <a:off x="2155275" y="2119750"/>
            <a:ext cx="1176450" cy="1176450"/>
          </a:xfrm>
          <a:prstGeom prst="rect">
            <a:avLst/>
          </a:prstGeom>
          <a:noFill/>
          <a:ln>
            <a:noFill/>
          </a:ln>
        </p:spPr>
      </p:pic>
      <p:pic>
        <p:nvPicPr>
          <p:cNvPr id="63" name="Google Shape;63;p13">
            <a:hlinkClick r:id="rId13"/>
          </p:cNvPr>
          <p:cNvPicPr preferRelativeResize="0"/>
          <p:nvPr/>
        </p:nvPicPr>
        <p:blipFill>
          <a:blip r:embed="rId14">
            <a:alphaModFix/>
          </a:blip>
          <a:stretch>
            <a:fillRect/>
          </a:stretch>
        </p:blipFill>
        <p:spPr>
          <a:xfrm>
            <a:off x="4237513" y="760999"/>
            <a:ext cx="916800" cy="1146000"/>
          </a:xfrm>
          <a:prstGeom prst="rect">
            <a:avLst/>
          </a:prstGeom>
          <a:noFill/>
          <a:ln>
            <a:noFill/>
          </a:ln>
        </p:spPr>
      </p:pic>
      <p:pic>
        <p:nvPicPr>
          <p:cNvPr id="64" name="Google Shape;64;p13">
            <a:hlinkClick r:id="rId15"/>
          </p:cNvPr>
          <p:cNvPicPr preferRelativeResize="0"/>
          <p:nvPr/>
        </p:nvPicPr>
        <p:blipFill>
          <a:blip r:embed="rId16">
            <a:alphaModFix/>
          </a:blip>
          <a:stretch>
            <a:fillRect/>
          </a:stretch>
        </p:blipFill>
        <p:spPr>
          <a:xfrm>
            <a:off x="5317022" y="745775"/>
            <a:ext cx="1249978" cy="1176450"/>
          </a:xfrm>
          <a:prstGeom prst="rect">
            <a:avLst/>
          </a:prstGeom>
          <a:noFill/>
          <a:ln>
            <a:noFill/>
          </a:ln>
        </p:spPr>
      </p:pic>
      <p:pic>
        <p:nvPicPr>
          <p:cNvPr id="65" name="Google Shape;65;p13">
            <a:hlinkClick r:id="rId17"/>
          </p:cNvPr>
          <p:cNvPicPr preferRelativeResize="0"/>
          <p:nvPr/>
        </p:nvPicPr>
        <p:blipFill>
          <a:blip r:embed="rId18">
            <a:alphaModFix/>
          </a:blip>
          <a:stretch>
            <a:fillRect/>
          </a:stretch>
        </p:blipFill>
        <p:spPr>
          <a:xfrm>
            <a:off x="2285112" y="3534612"/>
            <a:ext cx="916774" cy="916774"/>
          </a:xfrm>
          <a:prstGeom prst="rect">
            <a:avLst/>
          </a:prstGeom>
          <a:noFill/>
          <a:ln>
            <a:noFill/>
          </a:ln>
        </p:spPr>
      </p:pic>
      <p:pic>
        <p:nvPicPr>
          <p:cNvPr id="66" name="Google Shape;66;p13">
            <a:hlinkClick r:id="rId19"/>
          </p:cNvPr>
          <p:cNvPicPr preferRelativeResize="0"/>
          <p:nvPr/>
        </p:nvPicPr>
        <p:blipFill>
          <a:blip r:embed="rId20">
            <a:alphaModFix/>
          </a:blip>
          <a:stretch>
            <a:fillRect/>
          </a:stretch>
        </p:blipFill>
        <p:spPr>
          <a:xfrm>
            <a:off x="3573725" y="2146234"/>
            <a:ext cx="1009800" cy="11234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aphicFrame>
        <p:nvGraphicFramePr>
          <p:cNvPr id="71" name="Google Shape;71;p14"/>
          <p:cNvGraphicFramePr/>
          <p:nvPr/>
        </p:nvGraphicFramePr>
        <p:xfrm>
          <a:off x="129225" y="160550"/>
          <a:ext cx="8935825" cy="4896985"/>
        </p:xfrm>
        <a:graphic>
          <a:graphicData uri="http://schemas.openxmlformats.org/drawingml/2006/table">
            <a:tbl>
              <a:tblPr>
                <a:noFill/>
                <a:tableStyleId>{7D3914F5-87F2-400D-BDB2-24AF0C7CEA66}</a:tableStyleId>
              </a:tblPr>
              <a:tblGrid>
                <a:gridCol w="1758250">
                  <a:extLst>
                    <a:ext uri="{9D8B030D-6E8A-4147-A177-3AD203B41FA5}">
                      <a16:colId xmlns:a16="http://schemas.microsoft.com/office/drawing/2014/main" val="20000"/>
                    </a:ext>
                  </a:extLst>
                </a:gridCol>
                <a:gridCol w="1814350">
                  <a:extLst>
                    <a:ext uri="{9D8B030D-6E8A-4147-A177-3AD203B41FA5}">
                      <a16:colId xmlns:a16="http://schemas.microsoft.com/office/drawing/2014/main" val="20001"/>
                    </a:ext>
                  </a:extLst>
                </a:gridCol>
                <a:gridCol w="951800">
                  <a:extLst>
                    <a:ext uri="{9D8B030D-6E8A-4147-A177-3AD203B41FA5}">
                      <a16:colId xmlns:a16="http://schemas.microsoft.com/office/drawing/2014/main" val="20002"/>
                    </a:ext>
                  </a:extLst>
                </a:gridCol>
                <a:gridCol w="4411425">
                  <a:extLst>
                    <a:ext uri="{9D8B030D-6E8A-4147-A177-3AD203B41FA5}">
                      <a16:colId xmlns:a16="http://schemas.microsoft.com/office/drawing/2014/main" val="20003"/>
                    </a:ext>
                  </a:extLst>
                </a:gridCol>
              </a:tblGrid>
              <a:tr h="221375">
                <a:tc>
                  <a:txBody>
                    <a:bodyPr/>
                    <a:lstStyle/>
                    <a:p>
                      <a:pPr marL="0" lvl="0" indent="0" algn="ctr" rtl="0">
                        <a:spcBef>
                          <a:spcPts val="0"/>
                        </a:spcBef>
                        <a:spcAft>
                          <a:spcPts val="0"/>
                        </a:spcAft>
                        <a:buNone/>
                      </a:pPr>
                      <a:r>
                        <a:rPr lang="es" sz="1300" b="1"/>
                        <a:t>Book Cover </a:t>
                      </a:r>
                      <a:endParaRPr sz="1300" b="1"/>
                    </a:p>
                  </a:txBody>
                  <a:tcPr marL="91425" marR="91425" marT="91425" marB="91425"/>
                </a:tc>
                <a:tc>
                  <a:txBody>
                    <a:bodyPr/>
                    <a:lstStyle/>
                    <a:p>
                      <a:pPr marL="0" lvl="0" indent="0" algn="ctr" rtl="0">
                        <a:spcBef>
                          <a:spcPts val="0"/>
                        </a:spcBef>
                        <a:spcAft>
                          <a:spcPts val="0"/>
                        </a:spcAft>
                        <a:buNone/>
                      </a:pPr>
                      <a:r>
                        <a:rPr lang="es" sz="1200" b="1"/>
                        <a:t>Book Title </a:t>
                      </a:r>
                      <a:endParaRPr sz="1200" b="1"/>
                    </a:p>
                  </a:txBody>
                  <a:tcPr marL="91425" marR="91425" marT="91425" marB="91425"/>
                </a:tc>
                <a:tc>
                  <a:txBody>
                    <a:bodyPr/>
                    <a:lstStyle/>
                    <a:p>
                      <a:pPr marL="0" lvl="0" indent="0" algn="ctr" rtl="0">
                        <a:spcBef>
                          <a:spcPts val="0"/>
                        </a:spcBef>
                        <a:spcAft>
                          <a:spcPts val="0"/>
                        </a:spcAft>
                        <a:buNone/>
                      </a:pPr>
                      <a:r>
                        <a:rPr lang="es" sz="1200" b="1"/>
                        <a:t>Author </a:t>
                      </a:r>
                      <a:endParaRPr sz="1200" b="1"/>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s" b="1">
                          <a:solidFill>
                            <a:schemeClr val="dk1"/>
                          </a:solidFill>
                        </a:rPr>
                        <a:t>Description &amp; Why I chose it.</a:t>
                      </a:r>
                      <a:endParaRPr sz="1200" b="1"/>
                    </a:p>
                  </a:txBody>
                  <a:tcPr marL="91425" marR="91425" marT="91425" marB="91425"/>
                </a:tc>
                <a:extLst>
                  <a:ext uri="{0D108BD9-81ED-4DB2-BD59-A6C34878D82A}">
                    <a16:rowId xmlns:a16="http://schemas.microsoft.com/office/drawing/2014/main" val="10000"/>
                  </a:ext>
                </a:extLst>
              </a:tr>
              <a:tr h="699825">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None/>
                      </a:pPr>
                      <a:r>
                        <a:rPr lang="es" u="sng"/>
                        <a:t>The Taste of Home</a:t>
                      </a:r>
                      <a:endParaRPr u="sng"/>
                    </a:p>
                  </a:txBody>
                  <a:tcPr marL="91425" marR="91425" marT="91425" marB="91425"/>
                </a:tc>
                <a:tc>
                  <a:txBody>
                    <a:bodyPr/>
                    <a:lstStyle/>
                    <a:p>
                      <a:pPr marL="0" lvl="0" indent="0" algn="l" rtl="0">
                        <a:spcBef>
                          <a:spcPts val="0"/>
                        </a:spcBef>
                        <a:spcAft>
                          <a:spcPts val="0"/>
                        </a:spcAft>
                        <a:buNone/>
                      </a:pPr>
                      <a:r>
                        <a:rPr lang="es"/>
                        <a:t>Aminata Jallon</a:t>
                      </a:r>
                      <a:endParaRPr/>
                    </a:p>
                  </a:txBody>
                  <a:tcPr marL="91425" marR="91425" marT="91425" marB="91425"/>
                </a:tc>
                <a:tc>
                  <a:txBody>
                    <a:bodyPr/>
                    <a:lstStyle/>
                    <a:p>
                      <a:pPr marL="0" lvl="0" indent="0" algn="l" rtl="0">
                        <a:spcBef>
                          <a:spcPts val="0"/>
                        </a:spcBef>
                        <a:spcAft>
                          <a:spcPts val="0"/>
                        </a:spcAft>
                        <a:buNone/>
                      </a:pPr>
                      <a:r>
                        <a:rPr lang="es" sz="1050">
                          <a:solidFill>
                            <a:srgbClr val="666666"/>
                          </a:solidFill>
                          <a:highlight>
                            <a:srgbClr val="F8EAD7"/>
                          </a:highlight>
                        </a:rPr>
                        <a:t>Mariama has been excitedly looking forward to spending the festive December break with her family and friends in Freetown, as she does every year. However, her plans take an unexpected turn when she learns that this time around, her family is going "home" to the "village" instead! </a:t>
                      </a:r>
                      <a:r>
                        <a:rPr lang="es" sz="1100">
                          <a:solidFill>
                            <a:schemeClr val="dk1"/>
                          </a:solidFill>
                        </a:rPr>
                        <a:t> I chose this book because students relate to food and home. Both are close to their lived experiences.</a:t>
                      </a:r>
                      <a:endParaRPr sz="500"/>
                    </a:p>
                  </a:txBody>
                  <a:tcPr marL="91425" marR="91425" marT="91425" marB="91425"/>
                </a:tc>
                <a:extLst>
                  <a:ext uri="{0D108BD9-81ED-4DB2-BD59-A6C34878D82A}">
                    <a16:rowId xmlns:a16="http://schemas.microsoft.com/office/drawing/2014/main" val="10001"/>
                  </a:ext>
                </a:extLst>
              </a:tr>
              <a:tr h="662825">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None/>
                      </a:pPr>
                      <a:r>
                        <a:rPr lang="es" u="sng"/>
                        <a:t>Sankofa - A Culinary Story of Resilience and Belonging</a:t>
                      </a:r>
                      <a:endParaRPr u="sng"/>
                    </a:p>
                  </a:txBody>
                  <a:tcPr marL="91425" marR="91425" marT="91425" marB="91425"/>
                </a:tc>
                <a:tc>
                  <a:txBody>
                    <a:bodyPr/>
                    <a:lstStyle/>
                    <a:p>
                      <a:pPr marL="0" lvl="0" indent="0" algn="l" rtl="0">
                        <a:spcBef>
                          <a:spcPts val="0"/>
                        </a:spcBef>
                        <a:spcAft>
                          <a:spcPts val="0"/>
                        </a:spcAft>
                        <a:buNone/>
                      </a:pPr>
                      <a:r>
                        <a:rPr lang="es"/>
                        <a:t>Eric Adjepong</a:t>
                      </a:r>
                      <a:endParaRPr/>
                    </a:p>
                  </a:txBody>
                  <a:tcPr marL="91425" marR="91425" marT="91425" marB="91425"/>
                </a:tc>
                <a:tc>
                  <a:txBody>
                    <a:bodyPr/>
                    <a:lstStyle/>
                    <a:p>
                      <a:pPr marL="0" lvl="0" indent="0" algn="l" rtl="0">
                        <a:spcBef>
                          <a:spcPts val="0"/>
                        </a:spcBef>
                        <a:spcAft>
                          <a:spcPts val="0"/>
                        </a:spcAft>
                        <a:buNone/>
                      </a:pPr>
                      <a:r>
                        <a:rPr lang="es" sz="1200">
                          <a:solidFill>
                            <a:srgbClr val="1E1915"/>
                          </a:solidFill>
                          <a:highlight>
                            <a:srgbClr val="FFFFFF"/>
                          </a:highlight>
                          <a:latin typeface="Montserrat"/>
                          <a:ea typeface="Montserrat"/>
                          <a:cs typeface="Montserrat"/>
                          <a:sym typeface="Montserrat"/>
                        </a:rPr>
                        <a:t>Based on his own experiences as a first-generation Ghanaian American growing up in New York City, chef and author Adjepong’s debut picture book beautifully captures Kofi’s complicated feelings of in-betweenness, seeing himself as not quite American enough and not quite Ghanaian enough, even as he tries to connect to his family’s history. </a:t>
                      </a:r>
                      <a:r>
                        <a:rPr lang="es" sz="1100">
                          <a:solidFill>
                            <a:schemeClr val="dk1"/>
                          </a:solidFill>
                        </a:rPr>
                        <a:t> I chose this book to be paired with </a:t>
                      </a:r>
                      <a:r>
                        <a:rPr lang="es" sz="1100" u="sng">
                          <a:solidFill>
                            <a:schemeClr val="dk1"/>
                          </a:solidFill>
                        </a:rPr>
                        <a:t>The Taste of Home</a:t>
                      </a:r>
                      <a:r>
                        <a:rPr lang="es" sz="1100">
                          <a:solidFill>
                            <a:schemeClr val="dk1"/>
                          </a:solidFill>
                        </a:rPr>
                        <a:t> and to address the feeling of dual cultures.</a:t>
                      </a:r>
                      <a:endParaRPr/>
                    </a:p>
                  </a:txBody>
                  <a:tcPr marL="91425" marR="91425" marT="91425" marB="91425"/>
                </a:tc>
                <a:extLst>
                  <a:ext uri="{0D108BD9-81ED-4DB2-BD59-A6C34878D82A}">
                    <a16:rowId xmlns:a16="http://schemas.microsoft.com/office/drawing/2014/main" val="10002"/>
                  </a:ext>
                </a:extLst>
              </a:tr>
              <a:tr h="1544275">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None/>
                      </a:pPr>
                      <a:r>
                        <a:rPr lang="es" u="sng"/>
                        <a:t>The Boy Who Harnessed the Wind</a:t>
                      </a:r>
                      <a:endParaRPr u="sng"/>
                    </a:p>
                  </a:txBody>
                  <a:tcPr marL="91425" marR="91425" marT="91425" marB="91425"/>
                </a:tc>
                <a:tc>
                  <a:txBody>
                    <a:bodyPr/>
                    <a:lstStyle/>
                    <a:p>
                      <a:pPr marL="0" lvl="0" indent="0" algn="l" rtl="0">
                        <a:spcBef>
                          <a:spcPts val="0"/>
                        </a:spcBef>
                        <a:spcAft>
                          <a:spcPts val="0"/>
                        </a:spcAft>
                        <a:buNone/>
                      </a:pPr>
                      <a:r>
                        <a:rPr lang="es"/>
                        <a:t>William Kamkwamba</a:t>
                      </a:r>
                      <a:endParaRPr/>
                    </a:p>
                  </a:txBody>
                  <a:tcPr marL="91425" marR="91425" marT="91425" marB="91425"/>
                </a:tc>
                <a:tc>
                  <a:txBody>
                    <a:bodyPr/>
                    <a:lstStyle/>
                    <a:p>
                      <a:pPr marL="0" lvl="0" indent="0" algn="l" rtl="0">
                        <a:spcBef>
                          <a:spcPts val="0"/>
                        </a:spcBef>
                        <a:spcAft>
                          <a:spcPts val="0"/>
                        </a:spcAft>
                        <a:buNone/>
                      </a:pPr>
                      <a:r>
                        <a:rPr lang="es" sz="1000">
                          <a:solidFill>
                            <a:srgbClr val="1E1915"/>
                          </a:solidFill>
                          <a:highlight>
                            <a:srgbClr val="FFFFFF"/>
                          </a:highlight>
                          <a:latin typeface="Montserrat"/>
                          <a:ea typeface="Montserrat"/>
                          <a:cs typeface="Montserrat"/>
                          <a:sym typeface="Montserrat"/>
                        </a:rPr>
                        <a:t>When a terrible drought struck William Kamkwamba's tiny village in Malawi, his family lost all of the season's crops, leaving them with nothing to eat and nothing to sell. William began to explore science books in his village library, looking for a solution. There, he came up with the idea that would change his family's life forever: he could build a windmill. </a:t>
                      </a:r>
                      <a:r>
                        <a:rPr lang="es" sz="900">
                          <a:solidFill>
                            <a:schemeClr val="dk1"/>
                          </a:solidFill>
                        </a:rPr>
                        <a:t> I chose this book because the author is authentic to Malawi, it is an example of a youth taking action to solve a problem, and is an example of STEM in a real-world situation that compliments the author.</a:t>
                      </a:r>
                      <a:endParaRPr sz="1200"/>
                    </a:p>
                  </a:txBody>
                  <a:tcPr marL="91425" marR="91425" marT="91425" marB="91425"/>
                </a:tc>
                <a:extLst>
                  <a:ext uri="{0D108BD9-81ED-4DB2-BD59-A6C34878D82A}">
                    <a16:rowId xmlns:a16="http://schemas.microsoft.com/office/drawing/2014/main" val="10003"/>
                  </a:ext>
                </a:extLst>
              </a:tr>
            </a:tbl>
          </a:graphicData>
        </a:graphic>
      </p:graphicFrame>
      <p:sp>
        <p:nvSpPr>
          <p:cNvPr id="72" name="Google Shape;72;p14"/>
          <p:cNvSpPr txBox="1"/>
          <p:nvPr/>
        </p:nvSpPr>
        <p:spPr>
          <a:xfrm>
            <a:off x="3071475" y="4737675"/>
            <a:ext cx="2793900" cy="29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100"/>
              <a:t>***Book descriptions come from Amazon </a:t>
            </a:r>
            <a:endParaRPr sz="1100"/>
          </a:p>
        </p:txBody>
      </p:sp>
      <p:pic>
        <p:nvPicPr>
          <p:cNvPr id="73" name="Google Shape;73;p14"/>
          <p:cNvPicPr preferRelativeResize="0"/>
          <p:nvPr/>
        </p:nvPicPr>
        <p:blipFill>
          <a:blip r:embed="rId3">
            <a:alphaModFix/>
          </a:blip>
          <a:stretch>
            <a:fillRect/>
          </a:stretch>
        </p:blipFill>
        <p:spPr>
          <a:xfrm>
            <a:off x="265472" y="552950"/>
            <a:ext cx="880764" cy="1100975"/>
          </a:xfrm>
          <a:prstGeom prst="rect">
            <a:avLst/>
          </a:prstGeom>
          <a:noFill/>
          <a:ln>
            <a:noFill/>
          </a:ln>
        </p:spPr>
      </p:pic>
      <p:pic>
        <p:nvPicPr>
          <p:cNvPr id="74" name="Google Shape;74;p14"/>
          <p:cNvPicPr preferRelativeResize="0"/>
          <p:nvPr/>
        </p:nvPicPr>
        <p:blipFill>
          <a:blip r:embed="rId4">
            <a:alphaModFix/>
          </a:blip>
          <a:stretch>
            <a:fillRect/>
          </a:stretch>
        </p:blipFill>
        <p:spPr>
          <a:xfrm>
            <a:off x="308775" y="1788362"/>
            <a:ext cx="1349899" cy="1533100"/>
          </a:xfrm>
          <a:prstGeom prst="rect">
            <a:avLst/>
          </a:prstGeom>
          <a:noFill/>
          <a:ln>
            <a:noFill/>
          </a:ln>
        </p:spPr>
      </p:pic>
      <p:pic>
        <p:nvPicPr>
          <p:cNvPr id="75" name="Google Shape;75;p14"/>
          <p:cNvPicPr preferRelativeResize="0"/>
          <p:nvPr/>
        </p:nvPicPr>
        <p:blipFill>
          <a:blip r:embed="rId5">
            <a:alphaModFix/>
          </a:blip>
          <a:stretch>
            <a:fillRect/>
          </a:stretch>
        </p:blipFill>
        <p:spPr>
          <a:xfrm>
            <a:off x="384650" y="3387775"/>
            <a:ext cx="1349900" cy="1349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graphicFrame>
        <p:nvGraphicFramePr>
          <p:cNvPr id="80" name="Google Shape;80;p15"/>
          <p:cNvGraphicFramePr/>
          <p:nvPr>
            <p:extLst>
              <p:ext uri="{D42A27DB-BD31-4B8C-83A1-F6EECF244321}">
                <p14:modId xmlns:p14="http://schemas.microsoft.com/office/powerpoint/2010/main" val="4043726494"/>
              </p:ext>
            </p:extLst>
          </p:nvPr>
        </p:nvGraphicFramePr>
        <p:xfrm>
          <a:off x="157500" y="66908"/>
          <a:ext cx="8935825" cy="5459647"/>
        </p:xfrm>
        <a:graphic>
          <a:graphicData uri="http://schemas.openxmlformats.org/drawingml/2006/table">
            <a:tbl>
              <a:tblPr>
                <a:noFill/>
                <a:tableStyleId>{7D3914F5-87F2-400D-BDB2-24AF0C7CEA66}</a:tableStyleId>
              </a:tblPr>
              <a:tblGrid>
                <a:gridCol w="1758250">
                  <a:extLst>
                    <a:ext uri="{9D8B030D-6E8A-4147-A177-3AD203B41FA5}">
                      <a16:colId xmlns:a16="http://schemas.microsoft.com/office/drawing/2014/main" val="20000"/>
                    </a:ext>
                  </a:extLst>
                </a:gridCol>
                <a:gridCol w="1814350">
                  <a:extLst>
                    <a:ext uri="{9D8B030D-6E8A-4147-A177-3AD203B41FA5}">
                      <a16:colId xmlns:a16="http://schemas.microsoft.com/office/drawing/2014/main" val="20001"/>
                    </a:ext>
                  </a:extLst>
                </a:gridCol>
                <a:gridCol w="972050">
                  <a:extLst>
                    <a:ext uri="{9D8B030D-6E8A-4147-A177-3AD203B41FA5}">
                      <a16:colId xmlns:a16="http://schemas.microsoft.com/office/drawing/2014/main" val="20002"/>
                    </a:ext>
                  </a:extLst>
                </a:gridCol>
                <a:gridCol w="4391175">
                  <a:extLst>
                    <a:ext uri="{9D8B030D-6E8A-4147-A177-3AD203B41FA5}">
                      <a16:colId xmlns:a16="http://schemas.microsoft.com/office/drawing/2014/main" val="20003"/>
                    </a:ext>
                  </a:extLst>
                </a:gridCol>
              </a:tblGrid>
              <a:tr h="381805">
                <a:tc>
                  <a:txBody>
                    <a:bodyPr/>
                    <a:lstStyle/>
                    <a:p>
                      <a:pPr marL="0" lvl="0" indent="0" algn="ctr" rtl="0">
                        <a:spcBef>
                          <a:spcPts val="0"/>
                        </a:spcBef>
                        <a:spcAft>
                          <a:spcPts val="0"/>
                        </a:spcAft>
                        <a:buNone/>
                      </a:pPr>
                      <a:r>
                        <a:rPr lang="es" sz="1300" b="1"/>
                        <a:t>Book Cover </a:t>
                      </a:r>
                      <a:endParaRPr sz="1300" b="1"/>
                    </a:p>
                  </a:txBody>
                  <a:tcPr marL="91425" marR="91425" marT="91425" marB="91425"/>
                </a:tc>
                <a:tc>
                  <a:txBody>
                    <a:bodyPr/>
                    <a:lstStyle/>
                    <a:p>
                      <a:pPr marL="0" lvl="0" indent="0" algn="ctr" rtl="0">
                        <a:spcBef>
                          <a:spcPts val="0"/>
                        </a:spcBef>
                        <a:spcAft>
                          <a:spcPts val="0"/>
                        </a:spcAft>
                        <a:buNone/>
                      </a:pPr>
                      <a:r>
                        <a:rPr lang="es" sz="1200" b="1"/>
                        <a:t>Book Title </a:t>
                      </a:r>
                      <a:endParaRPr sz="1200" b="1"/>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s" sz="1200" b="1"/>
                        <a:t>Author </a:t>
                      </a:r>
                      <a:endParaRPr sz="1200" b="1"/>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s" b="1">
                          <a:solidFill>
                            <a:schemeClr val="dk1"/>
                          </a:solidFill>
                        </a:rPr>
                        <a:t>Description &amp; Why I chose it.</a:t>
                      </a:r>
                      <a:endParaRPr sz="1200" b="1"/>
                    </a:p>
                  </a:txBody>
                  <a:tcPr marL="91425" marR="91425" marT="91425" marB="91425"/>
                </a:tc>
                <a:extLst>
                  <a:ext uri="{0D108BD9-81ED-4DB2-BD59-A6C34878D82A}">
                    <a16:rowId xmlns:a16="http://schemas.microsoft.com/office/drawing/2014/main" val="10000"/>
                  </a:ext>
                </a:extLst>
              </a:tr>
              <a:tr h="1909138">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s" u="sng"/>
                        <a:t>The Arabic Quilt</a:t>
                      </a:r>
                      <a:endParaRPr u="sng"/>
                    </a:p>
                    <a:p>
                      <a:pPr marL="0" lvl="0" indent="0" algn="l" rtl="0">
                        <a:spcBef>
                          <a:spcPts val="0"/>
                        </a:spcBef>
                        <a:spcAft>
                          <a:spcPts val="0"/>
                        </a:spcAft>
                        <a:buNone/>
                      </a:pPr>
                      <a:endParaRPr u="sng"/>
                    </a:p>
                    <a:p>
                      <a:pPr marL="0" lvl="0" indent="0" algn="l" rtl="0">
                        <a:spcBef>
                          <a:spcPts val="0"/>
                        </a:spcBef>
                        <a:spcAft>
                          <a:spcPts val="0"/>
                        </a:spcAft>
                        <a:buNone/>
                      </a:pPr>
                      <a:endParaRPr u="sng"/>
                    </a:p>
                    <a:p>
                      <a:pPr marL="0" lvl="0" indent="0" algn="l" rtl="0">
                        <a:spcBef>
                          <a:spcPts val="0"/>
                        </a:spcBef>
                        <a:spcAft>
                          <a:spcPts val="0"/>
                        </a:spcAft>
                        <a:buNone/>
                      </a:pPr>
                      <a:endParaRPr u="sng"/>
                    </a:p>
                    <a:p>
                      <a:pPr marL="0" lvl="0" indent="0" algn="l" rtl="0">
                        <a:spcBef>
                          <a:spcPts val="0"/>
                        </a:spcBef>
                        <a:spcAft>
                          <a:spcPts val="0"/>
                        </a:spcAft>
                        <a:buNone/>
                      </a:pPr>
                      <a:endParaRPr u="sng"/>
                    </a:p>
                    <a:p>
                      <a:pPr marL="0" lvl="0" indent="0" algn="l" rtl="0">
                        <a:spcBef>
                          <a:spcPts val="0"/>
                        </a:spcBef>
                        <a:spcAft>
                          <a:spcPts val="0"/>
                        </a:spcAft>
                        <a:buNone/>
                      </a:pPr>
                      <a:endParaRPr u="sng"/>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s"/>
                        <a:t>Aya Khalil</a:t>
                      </a:r>
                      <a:endParaRPr sz="11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s" sz="1200">
                          <a:solidFill>
                            <a:srgbClr val="1E1915"/>
                          </a:solidFill>
                          <a:highlight>
                            <a:srgbClr val="FFFFFF"/>
                          </a:highlight>
                          <a:latin typeface="Montserrat"/>
                          <a:ea typeface="Montserrat"/>
                          <a:cs typeface="Montserrat"/>
                          <a:sym typeface="Montserrat"/>
                        </a:rPr>
                        <a:t>That night, Kanzi wraps herself in the beautiful Arabic quilt her teita (grandma) in Cairo gave her and writes a poem in Arabic about the quilt. Next day her teacher sees the poem and gets the entire class excited about creating a “quilt” (a paper collage) of student names in Arabic. In the end, Kanzi’s most treasured reminder of her old home provides a pathway for acceptance in her new one. </a:t>
                      </a:r>
                      <a:r>
                        <a:rPr lang="es" sz="1100">
                          <a:solidFill>
                            <a:schemeClr val="dk1"/>
                          </a:solidFill>
                        </a:rPr>
                        <a:t> I chose this because it is an immigrant story from Egypt, involves making a quilt and gives insight to another child’s experience, encouraging empathy.</a:t>
                      </a:r>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1"/>
                  </a:ext>
                </a:extLst>
              </a:tr>
              <a:tr h="1409818">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s" sz="1200" u="sng" dirty="0"/>
                        <a:t>Through Sand and Salt - A Tale of Discovery Across the Sahara</a:t>
                      </a:r>
                      <a:endParaRPr sz="1200" u="sng" dirty="0"/>
                    </a:p>
                    <a:p>
                      <a:pPr marL="0" lvl="0" indent="0" algn="l" rtl="0">
                        <a:spcBef>
                          <a:spcPts val="0"/>
                        </a:spcBef>
                        <a:spcAft>
                          <a:spcPts val="0"/>
                        </a:spcAft>
                        <a:buNone/>
                      </a:pPr>
                      <a:endParaRPr sz="1200" u="sng" dirty="0"/>
                    </a:p>
                    <a:p>
                      <a:pPr marL="0" lvl="0" indent="0" algn="l" rtl="0">
                        <a:spcBef>
                          <a:spcPts val="0"/>
                        </a:spcBef>
                        <a:spcAft>
                          <a:spcPts val="0"/>
                        </a:spcAft>
                        <a:buNone/>
                      </a:pPr>
                      <a:endParaRPr sz="1200" u="sng" dirty="0"/>
                    </a:p>
                    <a:p>
                      <a:pPr marL="0" lvl="0" indent="0" algn="l" rtl="0">
                        <a:spcBef>
                          <a:spcPts val="0"/>
                        </a:spcBef>
                        <a:spcAft>
                          <a:spcPts val="0"/>
                        </a:spcAft>
                        <a:buNone/>
                      </a:pPr>
                      <a:endParaRPr sz="1200" u="sng" dirty="0"/>
                    </a:p>
                    <a:p>
                      <a:pPr marL="0" lvl="0" indent="0" algn="l" rtl="0">
                        <a:spcBef>
                          <a:spcPts val="0"/>
                        </a:spcBef>
                        <a:spcAft>
                          <a:spcPts val="0"/>
                        </a:spcAft>
                        <a:buNone/>
                      </a:pPr>
                      <a:endParaRPr sz="1200" u="sng"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s" dirty="0"/>
                        <a:t>Elizabeth Zunon</a:t>
                      </a:r>
                      <a:endParaRPr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s" sz="1100" dirty="0">
                          <a:solidFill>
                            <a:srgbClr val="1E1915"/>
                          </a:solidFill>
                          <a:highlight>
                            <a:srgbClr val="FFFFFF"/>
                          </a:highlight>
                          <a:latin typeface="Montserrat"/>
                          <a:ea typeface="Montserrat"/>
                          <a:cs typeface="Montserrat"/>
                          <a:sym typeface="Montserrat"/>
                        </a:rPr>
                        <a:t>In the Sahara, salt is worth its weight in gold. When Malik is finally old enough to join his father's caravan, transporting salt across the long trade route to Timbuktu, he can't wait to prove himself worthy of this big responsibility.</a:t>
                      </a:r>
                      <a:r>
                        <a:rPr lang="es" sz="1100" dirty="0">
                          <a:solidFill>
                            <a:schemeClr val="dk1"/>
                          </a:solidFill>
                        </a:rPr>
                        <a:t> I chose this book because of the theme of geography, the bit of history (salt trade) and because it is written from a child’s perspective.  (Also that it is a different desert than ours.)</a:t>
                      </a:r>
                      <a:endParaRPr sz="1100" dirty="0"/>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2"/>
                  </a:ext>
                </a:extLst>
              </a:tr>
              <a:tr h="1619257">
                <a:tc>
                  <a:txBody>
                    <a:bodyPr/>
                    <a:lstStyle/>
                    <a:p>
                      <a:pPr marL="0" lvl="0" indent="0" algn="ctr" rtl="0">
                        <a:spcBef>
                          <a:spcPts val="0"/>
                        </a:spcBef>
                        <a:spcAft>
                          <a:spcPts val="0"/>
                        </a:spcAft>
                        <a:buNone/>
                      </a:pPr>
                      <a:endParaRPr sz="1300">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s" u="sng">
                          <a:solidFill>
                            <a:schemeClr val="dk1"/>
                          </a:solidFill>
                        </a:rPr>
                        <a:t>Africa is Not a Country</a:t>
                      </a:r>
                      <a:endParaRPr u="sng">
                        <a:solidFill>
                          <a:schemeClr val="dk1"/>
                        </a:solidFill>
                      </a:endParaRPr>
                    </a:p>
                    <a:p>
                      <a:pPr marL="0" lvl="0" indent="0" algn="l" rtl="0">
                        <a:spcBef>
                          <a:spcPts val="0"/>
                        </a:spcBef>
                        <a:spcAft>
                          <a:spcPts val="0"/>
                        </a:spcAft>
                        <a:buNone/>
                      </a:pP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Clr>
                          <a:schemeClr val="dk1"/>
                        </a:buClr>
                        <a:buSzPts val="1100"/>
                        <a:buFont typeface="Arial"/>
                        <a:buNone/>
                      </a:pPr>
                      <a:r>
                        <a:rPr lang="es" sz="1100">
                          <a:solidFill>
                            <a:schemeClr val="dk1"/>
                          </a:solidFill>
                        </a:rPr>
                        <a:t>Margy Burns Knight and Mark Melnicove</a:t>
                      </a:r>
                      <a:endParaRPr sz="1100">
                        <a:solidFill>
                          <a:schemeClr val="dk1"/>
                        </a:solidFill>
                      </a:endParaRPr>
                    </a:p>
                    <a:p>
                      <a:pPr marL="0" lvl="0" indent="0" algn="l" rtl="0">
                        <a:spcBef>
                          <a:spcPts val="0"/>
                        </a:spcBef>
                        <a:spcAft>
                          <a:spcPts val="0"/>
                        </a:spcAft>
                        <a:buNone/>
                      </a:pP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s" sz="1100" dirty="0">
                          <a:solidFill>
                            <a:srgbClr val="1E1915"/>
                          </a:solidFill>
                          <a:highlight>
                            <a:srgbClr val="FFFFFF"/>
                          </a:highlight>
                          <a:latin typeface="Montserrat"/>
                          <a:ea typeface="Montserrat"/>
                          <a:cs typeface="Montserrat"/>
                          <a:sym typeface="Montserrat"/>
                        </a:rPr>
                        <a:t>Enter into the daily life of children in the many countries of modern Africa. Countering stereotypes, </a:t>
                      </a:r>
                      <a:r>
                        <a:rPr lang="es" sz="1100" i="1" dirty="0">
                          <a:solidFill>
                            <a:srgbClr val="1E1915"/>
                          </a:solidFill>
                          <a:highlight>
                            <a:srgbClr val="FFFFFF"/>
                          </a:highlight>
                          <a:latin typeface="Montserrat"/>
                          <a:ea typeface="Montserrat"/>
                          <a:cs typeface="Montserrat"/>
                          <a:sym typeface="Montserrat"/>
                        </a:rPr>
                        <a:t>Africa Is Not a Country </a:t>
                      </a:r>
                      <a:r>
                        <a:rPr lang="es" sz="1100" dirty="0">
                          <a:solidFill>
                            <a:srgbClr val="1E1915"/>
                          </a:solidFill>
                          <a:highlight>
                            <a:srgbClr val="FFFFFF"/>
                          </a:highlight>
                          <a:latin typeface="Montserrat"/>
                          <a:ea typeface="Montserrat"/>
                          <a:cs typeface="Montserrat"/>
                          <a:sym typeface="Montserrat"/>
                        </a:rPr>
                        <a:t>celebrates the extraordinary diversity of this vibrant continent as experienced by children at home, at school, at work, and at play.</a:t>
                      </a:r>
                      <a:r>
                        <a:rPr lang="es" sz="1100" dirty="0">
                          <a:solidFill>
                            <a:schemeClr val="dk1"/>
                          </a:solidFill>
                        </a:rPr>
                        <a:t> I chose this book as it obviously is working to correct the misunderstanding that the whole of Africa is a country.  It also gives diverse insights into the range of cultures within the continent.</a:t>
                      </a:r>
                      <a:endParaRPr sz="1100" dirty="0"/>
                    </a:p>
                  </a:txBody>
                  <a:tcPr marL="91425" marR="91425" marT="91425" marB="91425"/>
                </a:tc>
                <a:extLst>
                  <a:ext uri="{0D108BD9-81ED-4DB2-BD59-A6C34878D82A}">
                    <a16:rowId xmlns:a16="http://schemas.microsoft.com/office/drawing/2014/main" val="10003"/>
                  </a:ext>
                </a:extLst>
              </a:tr>
            </a:tbl>
          </a:graphicData>
        </a:graphic>
      </p:graphicFrame>
      <p:pic>
        <p:nvPicPr>
          <p:cNvPr id="81" name="Google Shape;81;p15"/>
          <p:cNvPicPr preferRelativeResize="0"/>
          <p:nvPr/>
        </p:nvPicPr>
        <p:blipFill rotWithShape="1">
          <a:blip r:embed="rId3">
            <a:alphaModFix/>
          </a:blip>
          <a:srcRect l="-19030" t="20580" r="19030" b="-20580"/>
          <a:stretch/>
        </p:blipFill>
        <p:spPr>
          <a:xfrm>
            <a:off x="319600" y="4411350"/>
            <a:ext cx="1151700" cy="975575"/>
          </a:xfrm>
          <a:prstGeom prst="rect">
            <a:avLst/>
          </a:prstGeom>
          <a:noFill/>
          <a:ln>
            <a:noFill/>
          </a:ln>
        </p:spPr>
      </p:pic>
      <p:pic>
        <p:nvPicPr>
          <p:cNvPr id="82" name="Google Shape;82;p15"/>
          <p:cNvPicPr preferRelativeResize="0"/>
          <p:nvPr/>
        </p:nvPicPr>
        <p:blipFill>
          <a:blip r:embed="rId4">
            <a:alphaModFix/>
          </a:blip>
          <a:stretch>
            <a:fillRect/>
          </a:stretch>
        </p:blipFill>
        <p:spPr>
          <a:xfrm>
            <a:off x="261161" y="2668774"/>
            <a:ext cx="1270274" cy="1144944"/>
          </a:xfrm>
          <a:prstGeom prst="rect">
            <a:avLst/>
          </a:prstGeom>
          <a:noFill/>
          <a:ln>
            <a:noFill/>
          </a:ln>
        </p:spPr>
      </p:pic>
      <p:pic>
        <p:nvPicPr>
          <p:cNvPr id="83" name="Google Shape;83;p15"/>
          <p:cNvPicPr preferRelativeResize="0"/>
          <p:nvPr/>
        </p:nvPicPr>
        <p:blipFill>
          <a:blip r:embed="rId5">
            <a:alphaModFix/>
          </a:blip>
          <a:stretch>
            <a:fillRect/>
          </a:stretch>
        </p:blipFill>
        <p:spPr>
          <a:xfrm>
            <a:off x="319609" y="926200"/>
            <a:ext cx="1322375" cy="14712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632</Words>
  <Application>Microsoft Office PowerPoint</Application>
  <PresentationFormat>On-screen Show (16:9)</PresentationFormat>
  <Paragraphs>33</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Impact</vt:lpstr>
      <vt:lpstr>Comic Sans MS</vt:lpstr>
      <vt:lpstr>Caveat</vt:lpstr>
      <vt:lpstr>Montserrat</vt:lpstr>
      <vt:lpstr>Arial</vt:lpstr>
      <vt:lpstr>Simple Light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Metzler, Jennifer</cp:lastModifiedBy>
  <cp:revision>1</cp:revision>
  <dcterms:modified xsi:type="dcterms:W3CDTF">2026-10-28T19:58:38Z</dcterms:modified>
</cp:coreProperties>
</file>